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77A47F-B223-483F-905E-356C5BF6AE89}" type="datetimeFigureOut">
              <a:rPr lang="es-CO" smtClean="0"/>
              <a:t>16/04/2012</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C8664F-69DC-4F14-B241-A3811112A7E6}" type="slidenum">
              <a:rPr lang="es-CO" smtClean="0"/>
              <a:t>‹Nº›</a:t>
            </a:fld>
            <a:endParaRPr lang="es-C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9E461134-D253-4D9C-B2BC-E9E03D25565F}" type="slidenum">
              <a:rPr lang="es-CO" smtClean="0"/>
              <a:pPr/>
              <a:t>6</a:t>
            </a:fld>
            <a:endParaRPr lang="es-CO"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B0C6B15-C6D6-4E35-9D66-61B869216658}" type="datetimeFigureOut">
              <a:rPr lang="es-CO" smtClean="0"/>
              <a:t>16/04/2012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A5DBD06-32B0-4ADF-AFFE-D70DDA4E0934}" type="slidenum">
              <a:rPr lang="es-CO" smtClean="0"/>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C6B15-C6D6-4E35-9D66-61B869216658}" type="datetimeFigureOut">
              <a:rPr lang="es-CO" smtClean="0"/>
              <a:t>16/04/2012</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5DBD06-32B0-4ADF-AFFE-D70DDA4E0934}" type="slidenum">
              <a:rPr lang="es-CO" smtClean="0"/>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es.wikipedia.org/wiki/Esclavo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Bisel"/>
          <p:cNvSpPr/>
          <p:nvPr/>
        </p:nvSpPr>
        <p:spPr>
          <a:xfrm>
            <a:off x="395536" y="620688"/>
            <a:ext cx="5256584" cy="5904656"/>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dirty="0" smtClean="0">
                <a:solidFill>
                  <a:srgbClr val="0070C0"/>
                </a:solidFill>
                <a:latin typeface="Algerian" pitchFamily="82" charset="0"/>
              </a:rPr>
              <a:t>CRONOGRAMA PROFETICO</a:t>
            </a:r>
            <a:endParaRPr lang="es-CO" sz="4400" dirty="0">
              <a:latin typeface="Algerian" pitchFamily="82" charset="0"/>
            </a:endParaRPr>
          </a:p>
        </p:txBody>
      </p:sp>
      <p:sp>
        <p:nvSpPr>
          <p:cNvPr id="3" name="2 Rectángulo"/>
          <p:cNvSpPr/>
          <p:nvPr/>
        </p:nvSpPr>
        <p:spPr>
          <a:xfrm>
            <a:off x="6084168" y="1052736"/>
            <a:ext cx="2592288" cy="1754326"/>
          </a:xfrm>
          <a:prstGeom prst="rect">
            <a:avLst/>
          </a:prstGeom>
        </p:spPr>
        <p:txBody>
          <a:bodyPr wrap="square">
            <a:spAutoFit/>
          </a:bodyPr>
          <a:lstStyle/>
          <a:p>
            <a:pPr algn="ctr"/>
            <a:r>
              <a:rPr lang="es-CO" sz="3600" dirty="0" smtClean="0">
                <a:latin typeface="Algerian" pitchFamily="82" charset="0"/>
              </a:rPr>
              <a:t>Vientre y muslos </a:t>
            </a:r>
          </a:p>
          <a:p>
            <a:r>
              <a:rPr lang="es-CO" sz="3600" dirty="0" smtClean="0">
                <a:latin typeface="Algerian" pitchFamily="82" charset="0"/>
              </a:rPr>
              <a:t>De bronce </a:t>
            </a:r>
            <a:endParaRPr lang="es-CO" sz="3600" dirty="0"/>
          </a:p>
        </p:txBody>
      </p:sp>
      <p:pic>
        <p:nvPicPr>
          <p:cNvPr id="108548" name="Picture 4" descr="http://t0.gstatic.com/images?q=tbn:ANd9GcRXw39lcwMyvP4I3_91jVZqwpV7_QuP2DfYKyhqmIQkiDUvpcq8qA"/>
          <p:cNvPicPr>
            <a:picLocks noChangeAspect="1" noChangeArrowheads="1"/>
          </p:cNvPicPr>
          <p:nvPr/>
        </p:nvPicPr>
        <p:blipFill>
          <a:blip r:embed="rId2" cstate="print"/>
          <a:srcRect/>
          <a:stretch>
            <a:fillRect/>
          </a:stretch>
        </p:blipFill>
        <p:spPr bwMode="auto">
          <a:xfrm>
            <a:off x="6228184" y="3429000"/>
            <a:ext cx="2520280" cy="279918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dirty="0" smtClean="0">
                <a:latin typeface="Algerian" pitchFamily="82" charset="0"/>
              </a:rPr>
              <a:t>Vientre y muslos de bronce </a:t>
            </a:r>
            <a:endParaRPr lang="es-CO" dirty="0">
              <a:latin typeface="Algerian" pitchFamily="82" charset="0"/>
            </a:endParaRPr>
          </a:p>
        </p:txBody>
      </p:sp>
      <p:sp>
        <p:nvSpPr>
          <p:cNvPr id="3" name="2 Marcador de contenido"/>
          <p:cNvSpPr>
            <a:spLocks noGrp="1"/>
          </p:cNvSpPr>
          <p:nvPr>
            <p:ph idx="1"/>
          </p:nvPr>
        </p:nvSpPr>
        <p:spPr>
          <a:xfrm>
            <a:off x="457200" y="1600200"/>
            <a:ext cx="5266928" cy="4925144"/>
          </a:xfrm>
        </p:spPr>
        <p:txBody>
          <a:bodyPr>
            <a:noAutofit/>
          </a:bodyPr>
          <a:lstStyle/>
          <a:p>
            <a:pPr algn="ctr">
              <a:buNone/>
            </a:pPr>
            <a:r>
              <a:rPr lang="es-CO" sz="6000" dirty="0" smtClean="0">
                <a:solidFill>
                  <a:srgbClr val="002060"/>
                </a:solidFill>
              </a:rPr>
              <a:t>“Y un tercer reino de bronce que dominará toda la tierra”</a:t>
            </a:r>
            <a:endParaRPr lang="es-CO" sz="6000" dirty="0">
              <a:solidFill>
                <a:srgbClr val="002060"/>
              </a:solidFill>
            </a:endParaRPr>
          </a:p>
        </p:txBody>
      </p:sp>
      <p:pic>
        <p:nvPicPr>
          <p:cNvPr id="4" name="Picture 2" descr="http://fluidodeconciencia.files.wordpress.com/2009/02/statue.gif?w=500"/>
          <p:cNvPicPr>
            <a:picLocks noChangeAspect="1" noChangeArrowheads="1"/>
          </p:cNvPicPr>
          <p:nvPr/>
        </p:nvPicPr>
        <p:blipFill>
          <a:blip r:embed="rId2" cstate="print"/>
          <a:srcRect/>
          <a:stretch>
            <a:fillRect/>
          </a:stretch>
        </p:blipFill>
        <p:spPr bwMode="auto">
          <a:xfrm>
            <a:off x="7236296" y="1556792"/>
            <a:ext cx="1656184" cy="4896544"/>
          </a:xfrm>
          <a:prstGeom prst="rect">
            <a:avLst/>
          </a:prstGeom>
          <a:solidFill>
            <a:srgbClr val="002060"/>
          </a:solidFill>
        </p:spPr>
      </p:pic>
      <p:sp>
        <p:nvSpPr>
          <p:cNvPr id="5" name="4 Flecha derecha"/>
          <p:cNvSpPr/>
          <p:nvPr/>
        </p:nvSpPr>
        <p:spPr>
          <a:xfrm>
            <a:off x="5580112" y="3573016"/>
            <a:ext cx="1224136" cy="648072"/>
          </a:xfrm>
          <a:prstGeom prst="rightArrow">
            <a:avLst>
              <a:gd name="adj1" fmla="val 50000"/>
              <a:gd name="adj2" fmla="val 4835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p:spPr>
        <p:txBody>
          <a:bodyPr>
            <a:normAutofit fontScale="92500" lnSpcReduction="10000"/>
          </a:bodyPr>
          <a:lstStyle/>
          <a:p>
            <a:pPr algn="ctr">
              <a:buNone/>
            </a:pPr>
            <a:r>
              <a:rPr lang="es-CO" b="1" dirty="0" smtClean="0"/>
              <a:t>       </a:t>
            </a:r>
            <a:r>
              <a:rPr lang="es-CO" sz="3400" b="1" u="sng" dirty="0" smtClean="0"/>
              <a:t> Tercer reino es el Imperio Griego</a:t>
            </a:r>
          </a:p>
          <a:p>
            <a:pPr>
              <a:buNone/>
            </a:pPr>
            <a:endParaRPr lang="es-CO" b="1" dirty="0" smtClean="0"/>
          </a:p>
          <a:p>
            <a:pPr algn="ctr">
              <a:buNone/>
            </a:pPr>
            <a:r>
              <a:rPr lang="es-CO" b="1" dirty="0" smtClean="0"/>
              <a:t> </a:t>
            </a:r>
            <a:r>
              <a:rPr lang="es-CO" dirty="0" smtClean="0"/>
              <a:t> El sucesor del Imperio Medo-Persa fue el Imperio “Griego” (más propiamente Macedónico o Helenístico) de Alejandro y sus sucesores.</a:t>
            </a:r>
          </a:p>
          <a:p>
            <a:pPr algn="ctr">
              <a:buNone/>
            </a:pPr>
            <a:endParaRPr lang="es-CO" dirty="0" smtClean="0"/>
          </a:p>
          <a:p>
            <a:pPr algn="ctr">
              <a:buNone/>
            </a:pPr>
            <a:r>
              <a:rPr lang="es-CO" sz="3500" b="1" dirty="0" smtClean="0">
                <a:solidFill>
                  <a:srgbClr val="FF0000"/>
                </a:solidFill>
              </a:rPr>
              <a:t>¿Como lo sabemos?</a:t>
            </a:r>
            <a:endParaRPr lang="es-CO" b="1" dirty="0" smtClean="0">
              <a:solidFill>
                <a:srgbClr val="FF0000"/>
              </a:solidFill>
            </a:endParaRPr>
          </a:p>
          <a:p>
            <a:pPr algn="ctr">
              <a:buNone/>
            </a:pPr>
            <a:r>
              <a:rPr lang="es-CO" dirty="0" smtClean="0"/>
              <a:t>Leamos </a:t>
            </a:r>
            <a:r>
              <a:rPr lang="es-CO" dirty="0" smtClean="0">
                <a:solidFill>
                  <a:srgbClr val="FF0000"/>
                </a:solidFill>
              </a:rPr>
              <a:t>Daniel  Dan. 8:3-7.</a:t>
            </a:r>
          </a:p>
          <a:p>
            <a:pPr algn="ctr">
              <a:buNone/>
            </a:pPr>
            <a:endParaRPr lang="es-CO" dirty="0" smtClean="0"/>
          </a:p>
          <a:p>
            <a:pPr>
              <a:buNone/>
            </a:pPr>
            <a:r>
              <a:rPr lang="es-ES" dirty="0" smtClean="0"/>
              <a:t>    3, Y alcé mis ojos, y miré, y he aquí un </a:t>
            </a:r>
            <a:r>
              <a:rPr lang="es-ES" u="sng" dirty="0" smtClean="0"/>
              <a:t>carnero</a:t>
            </a:r>
            <a:r>
              <a:rPr lang="es-ES" dirty="0" smtClean="0"/>
              <a:t> que estaba delante del río, </a:t>
            </a:r>
            <a:r>
              <a:rPr lang="es-ES" u="sng" dirty="0" smtClean="0">
                <a:solidFill>
                  <a:srgbClr val="0070C0"/>
                </a:solidFill>
              </a:rPr>
              <a:t>el cual tenía dos cuernos</a:t>
            </a:r>
            <a:r>
              <a:rPr lang="es-ES" dirty="0" smtClean="0"/>
              <a:t>: y aunque eran altos, el uno era más alto que el otro; y el más alto subió á la postre.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algn="ctr"/>
            <a:endParaRPr lang="es-ES" dirty="0" smtClean="0"/>
          </a:p>
          <a:p>
            <a:pPr algn="ctr"/>
            <a:r>
              <a:rPr lang="es-ES" dirty="0" smtClean="0"/>
              <a:t>5, Y estando yo considerando, he aquí un </a:t>
            </a:r>
            <a:r>
              <a:rPr lang="es-ES" u="sng" dirty="0" smtClean="0"/>
              <a:t>macho de cabrío</a:t>
            </a:r>
            <a:r>
              <a:rPr lang="es-ES" dirty="0" smtClean="0"/>
              <a:t> venía de la parte del poniente sobre la haz de toda la tierra, el cual no tocaba la tierra: y tenía aquel macho de cabrío un cuerno notable entre sus ojos:</a:t>
            </a:r>
          </a:p>
          <a:p>
            <a:pPr algn="ctr"/>
            <a:endParaRPr lang="es-ES" dirty="0" smtClean="0"/>
          </a:p>
          <a:p>
            <a:pPr algn="ctr"/>
            <a:r>
              <a:rPr lang="es-ES" dirty="0" smtClean="0"/>
              <a:t>7 </a:t>
            </a:r>
            <a:r>
              <a:rPr lang="es-ES" dirty="0" smtClean="0">
                <a:solidFill>
                  <a:srgbClr val="0070C0"/>
                </a:solidFill>
              </a:rPr>
              <a:t>Y vilo que llegó junto al carnero, y levantóse contra él, é hiriólo, y quebró sus dos cuernos</a:t>
            </a:r>
            <a:r>
              <a:rPr lang="es-ES" dirty="0" smtClean="0"/>
              <a:t>, porque en el carnero no había fuerzas para parar delante de él: derribólo por tanto en tierra, y hollólo; ni hubo quien librase al carnero de su mano.</a:t>
            </a:r>
          </a:p>
          <a:p>
            <a:pPr algn="ctr">
              <a:buNone/>
            </a:pP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b="1" dirty="0" smtClean="0">
                <a:latin typeface="Agency FB" pitchFamily="34" charset="0"/>
              </a:rPr>
              <a:t>¿Qué representan estas dos bestias?</a:t>
            </a:r>
            <a:endParaRPr lang="es-CO" b="1" dirty="0">
              <a:latin typeface="Agency FB" pitchFamily="34" charset="0"/>
            </a:endParaRPr>
          </a:p>
        </p:txBody>
      </p:sp>
      <p:sp>
        <p:nvSpPr>
          <p:cNvPr id="3" name="2 Marcador de contenido"/>
          <p:cNvSpPr>
            <a:spLocks noGrp="1"/>
          </p:cNvSpPr>
          <p:nvPr>
            <p:ph idx="1"/>
          </p:nvPr>
        </p:nvSpPr>
        <p:spPr>
          <a:xfrm>
            <a:off x="457200" y="1600200"/>
            <a:ext cx="8229600" cy="4997152"/>
          </a:xfrm>
          <a:solidFill>
            <a:schemeClr val="accent3">
              <a:lumMod val="40000"/>
              <a:lumOff val="60000"/>
            </a:schemeClr>
          </a:solidFill>
        </p:spPr>
        <p:txBody>
          <a:bodyPr>
            <a:normAutofit fontScale="85000" lnSpcReduction="20000"/>
          </a:bodyPr>
          <a:lstStyle/>
          <a:p>
            <a:pPr algn="ctr">
              <a:buNone/>
            </a:pPr>
            <a:r>
              <a:rPr lang="es-CO" dirty="0" smtClean="0"/>
              <a:t>    </a:t>
            </a:r>
            <a:r>
              <a:rPr lang="es-CO" sz="3100" dirty="0" smtClean="0"/>
              <a:t> </a:t>
            </a:r>
            <a:r>
              <a:rPr lang="es-CO" sz="3100" dirty="0" smtClean="0">
                <a:solidFill>
                  <a:srgbClr val="FF0000"/>
                </a:solidFill>
              </a:rPr>
              <a:t>Dan.8:20-21</a:t>
            </a:r>
            <a:r>
              <a:rPr lang="es-CO" sz="3100" dirty="0" smtClean="0"/>
              <a:t>.</a:t>
            </a:r>
          </a:p>
          <a:p>
            <a:pPr algn="ctr">
              <a:buNone/>
            </a:pPr>
            <a:r>
              <a:rPr lang="es-ES" sz="3100" dirty="0" smtClean="0"/>
              <a:t>     Aquel carnero que viste, que tenía dos cuernos, son los reyes de </a:t>
            </a:r>
            <a:r>
              <a:rPr lang="es-ES" sz="3100" u="sng" dirty="0" smtClean="0"/>
              <a:t>Media y de Persia</a:t>
            </a:r>
            <a:r>
              <a:rPr lang="es-ES" sz="3100" dirty="0" smtClean="0"/>
              <a:t>.</a:t>
            </a:r>
          </a:p>
          <a:p>
            <a:pPr algn="ctr">
              <a:buNone/>
            </a:pPr>
            <a:r>
              <a:rPr lang="es-ES" sz="3100" dirty="0" smtClean="0"/>
              <a:t>    Y el macho cabrío es el rey de </a:t>
            </a:r>
            <a:r>
              <a:rPr lang="es-ES" sz="3100" u="sng" dirty="0" smtClean="0"/>
              <a:t>Javán</a:t>
            </a:r>
            <a:r>
              <a:rPr lang="es-ES" sz="3100" dirty="0" smtClean="0"/>
              <a:t>: y el cuerno grande que tenía entre sus ojos es el rey primero.</a:t>
            </a:r>
          </a:p>
          <a:p>
            <a:endParaRPr lang="es-ES" sz="3100" dirty="0" smtClean="0"/>
          </a:p>
          <a:p>
            <a:pPr algn="ctr">
              <a:buNone/>
            </a:pPr>
            <a:r>
              <a:rPr lang="es-ES" sz="3100" dirty="0" smtClean="0"/>
              <a:t>   </a:t>
            </a:r>
            <a:r>
              <a:rPr lang="es-ES" sz="3600" dirty="0" smtClean="0"/>
              <a:t> </a:t>
            </a:r>
            <a:r>
              <a:rPr lang="es-CO" sz="2600" dirty="0" smtClean="0"/>
              <a:t> </a:t>
            </a:r>
            <a:r>
              <a:rPr lang="es-CO" sz="3100" dirty="0" smtClean="0"/>
              <a:t>La palabra hebrea que significa Grecia es Yawan (Javán)</a:t>
            </a:r>
            <a:r>
              <a:rPr lang="es-CO" sz="2400" dirty="0" smtClean="0"/>
              <a:t>. </a:t>
            </a:r>
            <a:r>
              <a:rPr lang="es-ES" sz="3100" dirty="0" smtClean="0"/>
              <a:t>Es interesante notar que </a:t>
            </a:r>
            <a:r>
              <a:rPr lang="es-ES" sz="3100" u="sng" dirty="0" smtClean="0"/>
              <a:t>Javán</a:t>
            </a:r>
            <a:r>
              <a:rPr lang="es-ES" sz="3100" dirty="0" smtClean="0"/>
              <a:t> fue el cuarto hijo de Jafet, hijo de Noé, antepasado de los Griegos </a:t>
            </a:r>
            <a:r>
              <a:rPr lang="es-ES" sz="3100" dirty="0" smtClean="0">
                <a:solidFill>
                  <a:srgbClr val="FF0000"/>
                </a:solidFill>
              </a:rPr>
              <a:t>(Gén.10:4).</a:t>
            </a:r>
          </a:p>
          <a:p>
            <a:pPr algn="ctr"/>
            <a:endParaRPr lang="es-ES" sz="3100" dirty="0" smtClean="0"/>
          </a:p>
          <a:p>
            <a:pPr algn="ctr">
              <a:buNone/>
            </a:pPr>
            <a:r>
              <a:rPr lang="es-ES" sz="3100" dirty="0" smtClean="0"/>
              <a:t>    Sus descendientes fueron principalmente comerciantes de hombres (</a:t>
            </a:r>
            <a:r>
              <a:rPr lang="es-ES" sz="3100" dirty="0" smtClean="0">
                <a:hlinkClick r:id="rId2" action="ppaction://hlinkfile" tooltip="Esclavos"/>
              </a:rPr>
              <a:t>esclavos</a:t>
            </a:r>
            <a:r>
              <a:rPr lang="es-ES" sz="3100" dirty="0" smtClean="0"/>
              <a:t>), y recipientes de </a:t>
            </a:r>
            <a:r>
              <a:rPr lang="es-ES" sz="3100" u="sng" dirty="0" smtClean="0"/>
              <a:t>bronce </a:t>
            </a:r>
            <a:r>
              <a:rPr lang="es-ES" sz="3100" dirty="0" smtClean="0"/>
              <a:t>y otros productos. </a:t>
            </a:r>
            <a:endParaRPr lang="es-ES" sz="3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256584" cy="6336704"/>
          </a:xfrm>
        </p:spPr>
        <p:txBody>
          <a:bodyPr>
            <a:normAutofit fontScale="77500" lnSpcReduction="20000"/>
          </a:bodyPr>
          <a:lstStyle/>
          <a:p>
            <a:pPr algn="ctr">
              <a:buNone/>
            </a:pPr>
            <a:r>
              <a:rPr lang="es-CO" dirty="0" smtClean="0"/>
              <a:t>    </a:t>
            </a:r>
            <a:r>
              <a:rPr lang="es-CO" sz="4200" dirty="0" smtClean="0"/>
              <a:t>Alejandro Magno quien estaba representado por el “cuerno grande que tenía el macho cabrió entre sus ojos”</a:t>
            </a:r>
            <a:r>
              <a:rPr lang="es-CO" sz="4200" dirty="0" smtClean="0">
                <a:solidFill>
                  <a:srgbClr val="FF0000"/>
                </a:solidFill>
              </a:rPr>
              <a:t>(Dan.20:21)</a:t>
            </a:r>
            <a:r>
              <a:rPr lang="es-CO" sz="4200" dirty="0" smtClean="0"/>
              <a:t>,  después de haber heredado de su padre el recién agrandado reino grecomacedónico se puso en marcha para extender la dominación macedónica y la cultura griega hacia el oriente y </a:t>
            </a:r>
            <a:r>
              <a:rPr lang="es-CO" sz="4200" u="sng" dirty="0" smtClean="0"/>
              <a:t>venció al Imperio Persa.  </a:t>
            </a:r>
            <a:r>
              <a:rPr lang="es-CO" dirty="0" smtClean="0"/>
              <a:t>     </a:t>
            </a:r>
            <a:endParaRPr lang="es-CO" dirty="0"/>
          </a:p>
        </p:txBody>
      </p:sp>
      <p:pic>
        <p:nvPicPr>
          <p:cNvPr id="128002" name="Picture 2" descr="http://t2.gstatic.com/images?q=tbn:ANd9GcQkyVX6S_sJNnkFwXUpNzp3WAmVONSqM-9ikV4IsaiTpqEP9iQDUQ"/>
          <p:cNvPicPr>
            <a:picLocks noChangeAspect="1" noChangeArrowheads="1"/>
          </p:cNvPicPr>
          <p:nvPr/>
        </p:nvPicPr>
        <p:blipFill>
          <a:blip r:embed="rId3" cstate="print"/>
          <a:srcRect/>
          <a:stretch>
            <a:fillRect/>
          </a:stretch>
        </p:blipFill>
        <p:spPr bwMode="auto">
          <a:xfrm>
            <a:off x="5724128" y="1124744"/>
            <a:ext cx="3168352" cy="405799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5472608" cy="6120680"/>
          </a:xfrm>
        </p:spPr>
        <p:txBody>
          <a:bodyPr>
            <a:normAutofit lnSpcReduction="10000"/>
          </a:bodyPr>
          <a:lstStyle/>
          <a:p>
            <a:pPr algn="ctr">
              <a:buNone/>
            </a:pPr>
            <a:r>
              <a:rPr lang="es-CO" dirty="0" smtClean="0"/>
              <a:t>    </a:t>
            </a:r>
            <a:r>
              <a:rPr lang="es-CO" sz="3600" dirty="0" smtClean="0"/>
              <a:t>La profecía representa al reino de Grecia como un reino que vendría después de Persia, porque Grecia nunca se unió para formar un reino hasta la formación del Imperio Macedónico que reemplazó a Persia como principal poder del mundo de ese tiempo</a:t>
            </a:r>
          </a:p>
        </p:txBody>
      </p:sp>
      <p:pic>
        <p:nvPicPr>
          <p:cNvPr id="130050" name="Picture 2" descr="http://t0.gstatic.com/images?q=tbn:ANd9GcR6oe8XaRoGjxveWCg_9QXncj4gI-IKpj_I_KfWTizFW-ovQEc6"/>
          <p:cNvPicPr>
            <a:picLocks noChangeAspect="1" noChangeArrowheads="1"/>
          </p:cNvPicPr>
          <p:nvPr/>
        </p:nvPicPr>
        <p:blipFill>
          <a:blip r:embed="rId2" cstate="print"/>
          <a:srcRect/>
          <a:stretch>
            <a:fillRect/>
          </a:stretch>
        </p:blipFill>
        <p:spPr bwMode="auto">
          <a:xfrm>
            <a:off x="5796136" y="1196752"/>
            <a:ext cx="3096344" cy="381642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050904" cy="6192688"/>
          </a:xfrm>
        </p:spPr>
        <p:txBody>
          <a:bodyPr>
            <a:normAutofit lnSpcReduction="10000"/>
          </a:bodyPr>
          <a:lstStyle/>
          <a:p>
            <a:pPr algn="ctr">
              <a:buNone/>
            </a:pPr>
            <a:r>
              <a:rPr lang="es-CO" dirty="0" smtClean="0"/>
              <a:t>   </a:t>
            </a:r>
            <a:r>
              <a:rPr lang="es-CO" sz="4000" dirty="0" smtClean="0"/>
              <a:t> </a:t>
            </a:r>
            <a:r>
              <a:rPr lang="es-CO" sz="4800" dirty="0" smtClean="0"/>
              <a:t>El último rey del Imperio Persa fue Darío III, que fue derrotado por Alejandro en las batallas de Gránico </a:t>
            </a:r>
            <a:r>
              <a:rPr lang="es-CO" sz="4800" dirty="0" smtClean="0">
                <a:solidFill>
                  <a:srgbClr val="FF0000"/>
                </a:solidFill>
              </a:rPr>
              <a:t>334</a:t>
            </a:r>
            <a:r>
              <a:rPr lang="es-CO" sz="4800" dirty="0" smtClean="0"/>
              <a:t>, Iso </a:t>
            </a:r>
            <a:r>
              <a:rPr lang="es-CO" sz="4800" dirty="0" smtClean="0">
                <a:solidFill>
                  <a:srgbClr val="FF0000"/>
                </a:solidFill>
              </a:rPr>
              <a:t>333</a:t>
            </a:r>
            <a:r>
              <a:rPr lang="es-CO" sz="4800" dirty="0" smtClean="0"/>
              <a:t>, y Arbela </a:t>
            </a:r>
            <a:r>
              <a:rPr lang="es-CO" sz="4800" dirty="0" smtClean="0">
                <a:solidFill>
                  <a:srgbClr val="FF0000"/>
                </a:solidFill>
              </a:rPr>
              <a:t>(331 a. C.).   </a:t>
            </a:r>
            <a:endParaRPr lang="es-CO" sz="4800" dirty="0">
              <a:solidFill>
                <a:srgbClr val="FF0000"/>
              </a:solidFill>
            </a:endParaRPr>
          </a:p>
        </p:txBody>
      </p:sp>
      <p:pic>
        <p:nvPicPr>
          <p:cNvPr id="132098" name="Picture 2" descr="http://t1.gstatic.com/images?q=tbn:ANd9GcQRkACUSw5zpyQKiGTOtkuYzlViQszXUCMAFyt8AOKajmTEqHn6NQ"/>
          <p:cNvPicPr>
            <a:picLocks noChangeAspect="1" noChangeArrowheads="1"/>
          </p:cNvPicPr>
          <p:nvPr/>
        </p:nvPicPr>
        <p:blipFill>
          <a:blip r:embed="rId2" cstate="print"/>
          <a:srcRect/>
          <a:stretch>
            <a:fillRect/>
          </a:stretch>
        </p:blipFill>
        <p:spPr bwMode="auto">
          <a:xfrm>
            <a:off x="5508104" y="1052736"/>
            <a:ext cx="3166864" cy="3600400"/>
          </a:xfrm>
          <a:prstGeom prst="rect">
            <a:avLst/>
          </a:prstGeom>
          <a:noFill/>
        </p:spPr>
      </p:pic>
      <p:sp>
        <p:nvSpPr>
          <p:cNvPr id="4" name="3 Rectángulo"/>
          <p:cNvSpPr/>
          <p:nvPr/>
        </p:nvSpPr>
        <p:spPr>
          <a:xfrm>
            <a:off x="5652120" y="5157192"/>
            <a:ext cx="3168352" cy="1077218"/>
          </a:xfrm>
          <a:prstGeom prst="rect">
            <a:avLst/>
          </a:prstGeom>
          <a:solidFill>
            <a:srgbClr val="FFFF00"/>
          </a:solidFill>
        </p:spPr>
        <p:txBody>
          <a:bodyPr wrap="square">
            <a:spAutoFit/>
          </a:bodyPr>
          <a:lstStyle/>
          <a:p>
            <a:pPr algn="ctr"/>
            <a:r>
              <a:rPr lang="es-CO" sz="3200" dirty="0" smtClean="0">
                <a:solidFill>
                  <a:srgbClr val="FF0000"/>
                </a:solidFill>
              </a:rPr>
              <a:t>Alejandro Magno, rey de Grecia.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296144"/>
          </a:xfrm>
        </p:spPr>
        <p:txBody>
          <a:bodyPr>
            <a:normAutofit/>
          </a:bodyPr>
          <a:lstStyle/>
          <a:p>
            <a:pPr algn="ctr">
              <a:buNone/>
            </a:pPr>
            <a:r>
              <a:rPr lang="es-CO" dirty="0" smtClean="0"/>
              <a:t>   </a:t>
            </a:r>
            <a:r>
              <a:rPr lang="es-CO" sz="3800" b="1" u="sng" dirty="0" smtClean="0">
                <a:solidFill>
                  <a:srgbClr val="FF0000"/>
                </a:solidFill>
              </a:rPr>
              <a:t>¿Qué tenía que ver el  Bronce con el Imperio Griego? </a:t>
            </a:r>
            <a:r>
              <a:rPr lang="es-CO" dirty="0" smtClean="0"/>
              <a:t>           </a:t>
            </a:r>
            <a:endParaRPr lang="es-CO" dirty="0"/>
          </a:p>
        </p:txBody>
      </p:sp>
      <p:sp>
        <p:nvSpPr>
          <p:cNvPr id="4" name="3 Rectángulo"/>
          <p:cNvSpPr/>
          <p:nvPr/>
        </p:nvSpPr>
        <p:spPr>
          <a:xfrm>
            <a:off x="323528" y="2132856"/>
            <a:ext cx="3744416" cy="4801314"/>
          </a:xfrm>
          <a:prstGeom prst="rect">
            <a:avLst/>
          </a:prstGeom>
        </p:spPr>
        <p:txBody>
          <a:bodyPr wrap="square">
            <a:spAutoFit/>
          </a:bodyPr>
          <a:lstStyle/>
          <a:p>
            <a:pPr algn="ctr">
              <a:buNone/>
            </a:pPr>
            <a:r>
              <a:rPr lang="es-CO" sz="3600" dirty="0" smtClean="0"/>
              <a:t>Los soldados griegos se distinguían por su armadura de bronce.  Sus cascos, escudos y hachas de batalla eran de bronce.</a:t>
            </a:r>
          </a:p>
          <a:p>
            <a:pPr>
              <a:buNone/>
            </a:pPr>
            <a:endParaRPr lang="es-CO" dirty="0" smtClean="0"/>
          </a:p>
        </p:txBody>
      </p:sp>
      <p:pic>
        <p:nvPicPr>
          <p:cNvPr id="2052" name="Picture 4" descr="http://www.aceros-de-hispania.com/imagen/escudo-medieval-9708/escudo-medieval-9708.jpg"/>
          <p:cNvPicPr>
            <a:picLocks noChangeAspect="1" noChangeArrowheads="1"/>
          </p:cNvPicPr>
          <p:nvPr/>
        </p:nvPicPr>
        <p:blipFill>
          <a:blip r:embed="rId2" cstate="print"/>
          <a:srcRect/>
          <a:stretch>
            <a:fillRect/>
          </a:stretch>
        </p:blipFill>
        <p:spPr bwMode="auto">
          <a:xfrm>
            <a:off x="5364088" y="1916832"/>
            <a:ext cx="2880320" cy="2160240"/>
          </a:xfrm>
          <a:prstGeom prst="rect">
            <a:avLst/>
          </a:prstGeom>
          <a:noFill/>
        </p:spPr>
      </p:pic>
      <p:pic>
        <p:nvPicPr>
          <p:cNvPr id="2054" name="Picture 6" descr="http://t0.gstatic.com/images?q=tbn:ANd9GcS1AsPG3GbryzlWd2teYivniascgGQnDiADyDi4YIEKJhrZdRr3"/>
          <p:cNvPicPr>
            <a:picLocks noChangeAspect="1" noChangeArrowheads="1"/>
          </p:cNvPicPr>
          <p:nvPr/>
        </p:nvPicPr>
        <p:blipFill>
          <a:blip r:embed="rId3" cstate="print"/>
          <a:srcRect/>
          <a:stretch>
            <a:fillRect/>
          </a:stretch>
        </p:blipFill>
        <p:spPr bwMode="auto">
          <a:xfrm>
            <a:off x="4499992" y="4509120"/>
            <a:ext cx="1971675" cy="2088232"/>
          </a:xfrm>
          <a:prstGeom prst="rect">
            <a:avLst/>
          </a:prstGeom>
          <a:noFill/>
        </p:spPr>
      </p:pic>
      <p:pic>
        <p:nvPicPr>
          <p:cNvPr id="2056" name="Picture 8" descr="http://t1.gstatic.com/images?q=tbn:ANd9GcTU556oZVujx83TwiTlrV4fx97EXUmcdyP-roUgO3tRmLWgECe1Og"/>
          <p:cNvPicPr>
            <a:picLocks noChangeAspect="1" noChangeArrowheads="1"/>
          </p:cNvPicPr>
          <p:nvPr/>
        </p:nvPicPr>
        <p:blipFill>
          <a:blip r:embed="rId4" cstate="print"/>
          <a:srcRect/>
          <a:stretch>
            <a:fillRect/>
          </a:stretch>
        </p:blipFill>
        <p:spPr bwMode="auto">
          <a:xfrm>
            <a:off x="6732240" y="4509120"/>
            <a:ext cx="2143125" cy="21431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 to="" calcmode="lin" valueType="num">
                                      <p:cBhvr>
                                        <p:cTn id="12" dur="1" fill="hold"/>
                                        <p:tgtEl>
                                          <p:spTgt spid="205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4"/>
                                        </p:tgtEl>
                                        <p:attrNameLst>
                                          <p:attrName>style.visibility</p:attrName>
                                        </p:attrNameLst>
                                      </p:cBhvr>
                                      <p:to>
                                        <p:strVal val="visible"/>
                                      </p:to>
                                    </p:set>
                                    <p:anim to="" calcmode="lin" valueType="num">
                                      <p:cBhvr>
                                        <p:cTn id="17" dur="1" fill="hold"/>
                                        <p:tgtEl>
                                          <p:spTgt spid="205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6"/>
                                        </p:tgtEl>
                                        <p:attrNameLst>
                                          <p:attrName>style.visibility</p:attrName>
                                        </p:attrNameLst>
                                      </p:cBhvr>
                                      <p:to>
                                        <p:strVal val="visible"/>
                                      </p:to>
                                    </p:set>
                                    <p:anim to="" calcmode="lin" valueType="num">
                                      <p:cBhvr>
                                        <p:cTn id="22" dur="1" fill="hold"/>
                                        <p:tgtEl>
                                          <p:spTgt spid="205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266928" cy="6048672"/>
          </a:xfrm>
        </p:spPr>
        <p:txBody>
          <a:bodyPr>
            <a:normAutofit lnSpcReduction="10000"/>
          </a:bodyPr>
          <a:lstStyle/>
          <a:p>
            <a:pPr algn="ctr">
              <a:buNone/>
            </a:pPr>
            <a:r>
              <a:rPr lang="es-CO" dirty="0" smtClean="0"/>
              <a:t>    </a:t>
            </a:r>
            <a:r>
              <a:rPr lang="es-CO" sz="4000" dirty="0" smtClean="0"/>
              <a:t>Herodoto nos dice que Psamético I de Egipto vio en los piratas griegos que invadían sus costas el cumplimiento de un oráculo que predecía a “</a:t>
            </a:r>
            <a:r>
              <a:rPr lang="es-CO" sz="4000" dirty="0" smtClean="0">
                <a:solidFill>
                  <a:srgbClr val="0070C0"/>
                </a:solidFill>
              </a:rPr>
              <a:t>hombres de bronce que salen del mar</a:t>
            </a:r>
            <a:r>
              <a:rPr lang="es-CO" sz="4000" dirty="0" smtClean="0"/>
              <a:t>” </a:t>
            </a:r>
            <a:r>
              <a:rPr lang="es-CO" sz="4000" dirty="0" smtClean="0">
                <a:solidFill>
                  <a:srgbClr val="FF0000"/>
                </a:solidFill>
              </a:rPr>
              <a:t>(Herodoto i. 152, 154).</a:t>
            </a:r>
            <a:endParaRPr lang="es-CO" sz="4000" dirty="0" smtClean="0"/>
          </a:p>
          <a:p>
            <a:endParaRPr lang="es-CO" dirty="0"/>
          </a:p>
        </p:txBody>
      </p:sp>
      <p:pic>
        <p:nvPicPr>
          <p:cNvPr id="139266" name="Picture 2" descr="http://t0.gstatic.com/images?q=tbn:ANd9GcS1ML3TP19_7CtdscSQIcNcxBbZ7hwVHZx_6luG6ynxNhU3u6po9g"/>
          <p:cNvPicPr>
            <a:picLocks noChangeAspect="1" noChangeArrowheads="1"/>
          </p:cNvPicPr>
          <p:nvPr/>
        </p:nvPicPr>
        <p:blipFill>
          <a:blip r:embed="rId2" cstate="print"/>
          <a:srcRect/>
          <a:stretch>
            <a:fillRect/>
          </a:stretch>
        </p:blipFill>
        <p:spPr bwMode="auto">
          <a:xfrm>
            <a:off x="5868144" y="1196752"/>
            <a:ext cx="3024336" cy="4392488"/>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82952" cy="6048672"/>
          </a:xfrm>
        </p:spPr>
        <p:txBody>
          <a:bodyPr>
            <a:normAutofit lnSpcReduction="10000"/>
          </a:bodyPr>
          <a:lstStyle/>
          <a:p>
            <a:pPr algn="ctr">
              <a:buNone/>
            </a:pPr>
            <a:r>
              <a:rPr lang="es-CO" dirty="0" smtClean="0"/>
              <a:t>    </a:t>
            </a:r>
            <a:r>
              <a:rPr lang="es-CO" sz="4000" dirty="0" smtClean="0"/>
              <a:t>Aún hoy, se registra que parte de la indumentaria utilizada por los soldados griegos para protegerse, esta hecha de bronce. </a:t>
            </a:r>
            <a:r>
              <a:rPr lang="es-CO" sz="4000" dirty="0" smtClean="0">
                <a:solidFill>
                  <a:srgbClr val="FF0000"/>
                </a:solidFill>
              </a:rPr>
              <a:t>(ingrese a Internet, Vestimentas Griegas, y en la parte 10, lo encontrará).   </a:t>
            </a:r>
            <a:r>
              <a:rPr lang="es-CO" sz="4000" dirty="0" smtClean="0"/>
              <a:t>  </a:t>
            </a:r>
          </a:p>
          <a:p>
            <a:endParaRPr lang="es-CO" dirty="0"/>
          </a:p>
        </p:txBody>
      </p:sp>
      <p:pic>
        <p:nvPicPr>
          <p:cNvPr id="4" name="Picture 2" descr="http://t2.gstatic.com/images?q=tbn:ANd9GcQrTxMYygOaep8DmknHaEJr8ZgMayIqFSANzC1-9suGRwA9LyD9"/>
          <p:cNvPicPr>
            <a:picLocks noChangeAspect="1" noChangeArrowheads="1"/>
          </p:cNvPicPr>
          <p:nvPr/>
        </p:nvPicPr>
        <p:blipFill>
          <a:blip r:embed="rId2" cstate="print"/>
          <a:srcRect/>
          <a:stretch>
            <a:fillRect/>
          </a:stretch>
        </p:blipFill>
        <p:spPr bwMode="auto">
          <a:xfrm>
            <a:off x="6300192" y="836712"/>
            <a:ext cx="2592288" cy="504056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3"/>
          </a:xfrm>
        </p:spPr>
        <p:txBody>
          <a:bodyPr>
            <a:normAutofit/>
          </a:bodyPr>
          <a:lstStyle/>
          <a:p>
            <a:pPr algn="ctr">
              <a:buNone/>
            </a:pPr>
            <a:r>
              <a:rPr lang="es-CO" dirty="0" smtClean="0"/>
              <a:t>      Daniel dice: “Y un tercer reino de bronce que </a:t>
            </a:r>
            <a:r>
              <a:rPr lang="es-CO" b="1" u="sng" dirty="0" smtClean="0"/>
              <a:t>Dominará sobre toda la tierra. </a:t>
            </a:r>
            <a:endParaRPr lang="es-CO" dirty="0" smtClean="0"/>
          </a:p>
          <a:p>
            <a:endParaRPr lang="es-CO" dirty="0"/>
          </a:p>
        </p:txBody>
      </p:sp>
      <p:pic>
        <p:nvPicPr>
          <p:cNvPr id="1026" name="Picture 2" descr="http://t1.gstatic.com/images?q=tbn:ANd9GcQHlIBTRmEWrXgDMJQP8H8XkhUkhgTX1YxT1hG_nMrQAPuEzkSJ"/>
          <p:cNvPicPr>
            <a:picLocks noChangeAspect="1" noChangeArrowheads="1"/>
          </p:cNvPicPr>
          <p:nvPr/>
        </p:nvPicPr>
        <p:blipFill>
          <a:blip r:embed="rId2" cstate="print"/>
          <a:srcRect/>
          <a:stretch>
            <a:fillRect/>
          </a:stretch>
        </p:blipFill>
        <p:spPr bwMode="auto">
          <a:xfrm>
            <a:off x="6516216" y="2492896"/>
            <a:ext cx="2376264" cy="3908277"/>
          </a:xfrm>
          <a:prstGeom prst="rect">
            <a:avLst/>
          </a:prstGeom>
          <a:noFill/>
        </p:spPr>
      </p:pic>
      <p:sp>
        <p:nvSpPr>
          <p:cNvPr id="5" name="4 Rectángulo"/>
          <p:cNvSpPr/>
          <p:nvPr/>
        </p:nvSpPr>
        <p:spPr>
          <a:xfrm>
            <a:off x="251520" y="1916832"/>
            <a:ext cx="5904656" cy="4801314"/>
          </a:xfrm>
          <a:prstGeom prst="rect">
            <a:avLst/>
          </a:prstGeom>
        </p:spPr>
        <p:txBody>
          <a:bodyPr wrap="square">
            <a:spAutoFit/>
          </a:bodyPr>
          <a:lstStyle/>
          <a:p>
            <a:pPr algn="ctr">
              <a:buNone/>
            </a:pPr>
            <a:r>
              <a:rPr lang="es-CO" sz="3200" b="1" dirty="0" smtClean="0">
                <a:solidFill>
                  <a:srgbClr val="0070C0"/>
                </a:solidFill>
              </a:rPr>
              <a:t> Es impresionante la exactitud del cumplimiento profético: Ya había transcurrido el Imperio Babilónico a partir del 605, el Imperio Medo Persa, y ahora empieza el Imperio Griego, a partir del 331, </a:t>
            </a:r>
            <a:r>
              <a:rPr lang="es-CO" sz="3200" b="1" u="sng" dirty="0" smtClean="0">
                <a:solidFill>
                  <a:srgbClr val="FF0000"/>
                </a:solidFill>
              </a:rPr>
              <a:t>un total de 274 años después se cumplió lo dicho por Daniel.</a:t>
            </a:r>
          </a:p>
          <a:p>
            <a:pPr>
              <a:buNone/>
            </a:pPr>
            <a:r>
              <a:rPr lang="es-CO" dirty="0" smtClean="0">
                <a:solidFill>
                  <a:srgbClr val="0070C0"/>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to="" calcmode="lin" valueType="num">
                                      <p:cBhvr>
                                        <p:cTn id="12" dur="1" fill="hold"/>
                                        <p:tgtEl>
                                          <p:spTgt spid="102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3394720" cy="6192688"/>
          </a:xfrm>
        </p:spPr>
        <p:txBody>
          <a:bodyPr>
            <a:normAutofit/>
          </a:bodyPr>
          <a:lstStyle/>
          <a:p>
            <a:pPr algn="ctr">
              <a:buNone/>
            </a:pPr>
            <a:r>
              <a:rPr lang="es-CO" dirty="0" smtClean="0"/>
              <a:t>    La historia registra que el dominio de Alejandro se extendió sobre Macedonia, Grecia y el Imperio Persa. Incluyó a Egipto y se expandió por el oriente hasta la India. </a:t>
            </a:r>
          </a:p>
        </p:txBody>
      </p:sp>
      <p:sp>
        <p:nvSpPr>
          <p:cNvPr id="141314" name="AutoShape 2" descr="data:image/jpeg;base64,/9j/4AAQSkZJRgABAQAAAQABAAD/2wCEAAkGBhQSERQUExMVFRMVFxUYFRYXFxcVFRcUFhUYGBQYFRQaHSYgGBokGRQYHy8gIycpLCwsFR8xNTAqNSYrLCkBCQoKDgwOGg8PGiwlHyQsLC8sLCwsLDEsKiw0KSwsLCwpKSoqLCwpLCwsLCwsLCwsLCwsLCwsLCwsKSksLCwsLP/AABEIANoA5wMBIgACEQEDEQH/xAAaAAACAwEBAAAAAAAAAAAAAAAABAIDBQEG/8QAPBAAAQMCBAMEBgkFAQADAAAAAQACEQMhBBIxQQVRYRMicYEyQlKRodEGFBUzgrGywfAjYnKS4VOiwtL/xAAbAQACAwEBAQAAAAAAAAAAAAAAAQIDBAUGB//EAC8RAAICAQMCBAQGAwEAAAAAAAABAhEDBCExEkEFE1FhInGRwTKBobHR8BRC4VL/2gAMAwEAAhEDEQA/AGk1w/Amq4NBFzoUqt36O4cBr6pjM2zRuJtPxWvPPog2uTn4o9UqY9iccGHKxrcosLD5KFPiRJHdb/q35JJzpMqVCkXOAGq53lxS3R0zWeMznh8NDSHBoYJcwRHf3ndKVOKGTDWx/i35Jl9SZPq02lmb2nkgug8hC8vxDCVHudkdAc0A94jRxcCORmATyPRQxwT5Im79pu9lv+rfkj7Td7Lf9W/Jef8AqtW+aHgkuyh5bDnAjLPIGDsOkhDMG8Zpbml8+nq3NOWSZ05q3y4egWz0H2m72W/6t+SPtN3st/1b8l54YKrETJt3s57og/049adM3WdgpfU6sObm17uaTOSGCbetDXCRuZ3R5cPQdnoafEzI7rf9W/JNGqG9qQ1pEtIJboXCSL9APesrheHcWgvIBaO87a2/nr5rTdTFRrw1wgOkzbu5GgOvt3SqZqKYxX7Ud7Lfc35KrE8WeGOLWtzBpjutN4taLq0YRgiagd0bLz7gE1Swe4pHoXuDbcyBdEpYo81+37iMXDcYxBBlkkmGEUgQe+AbhgHonUhotKsq8WrFrS1vqyYogl1Tu9yC21ieU8xC2X1I9KoZAs2kS0A7yZv5qLazCbmrf1jUdb3FYJeJaaLrYKZg1uNYiSBTyySWdynOQNfAJcCJzNabwe/C5S+kNYubLGlod3yKYEtcGhpAIkQ4uJsbCF6Cq71XMLqoMAkENc3ZznC2iWfgw+cvdeNWHXy9oeC3xnjl2QiH2o72W+5vyTOAxhe6C1pHKGyfC2qz6eEcTACbZhW0z3n94eq2XO9w08ypTjCq7khjDUQ8OdmLXzcAABsaAtIvZT7Q3YRTFRsbNGZp0LQd5tCHtc/McuU1Moa0m+VtySuPGaKY7xaW53wIaA6SJO9ly455S1DhVx29NhUJ1OIuBgtb/q35KP2o72W+5vyVGLdLyVUuuoRrgY59qO9lvub8kfajvZb7m/JJoR5cfQBz7Ud7Lfc35I+1Hey33N+STQjy4+gGi7E56L5AkZYIAB9IcguKqj9zU/D+pqE8aSuvX7IDzS3+CtDcPUduXZekABywAF6ilhRQpPDngggOj2SLknbSVq1Ul0qPuYNPH4rEExgaoa++iSGLZE5hHd5n0/Q964cYyJzD0S78LbOPgCs7Vqjeb5oEs7KxAaHMIESJggjmsl9MjUK1nGaURUI7onMCQWg5bgjqW+9aThmEn+qzcwG1GiN9nCyoTcOf7/fyEYyAJWo3CSAW0paRN3tBIPIAcua7SptmKbO96xfYMvcEDUo8+G+/HutvmOylmCaIDpc4icjRJjYnYeatOB3NG3JrgXDygD4qdWtlBhwL3El7m/ADySkrhajxfon0wVr1/gKG6WHgZWscASC5zwAAGkGwkybLmJxTXuuwOjQkmfPp0SpceZXFztR4llytOPw16DoYfj3nQx4CPiqXPJ1JPiVFda0nQT4LnOUpcsDiFdQwxLgCCBvNrbpWtxpramXIzKDy2/ymVs0mgy6q/L7ClJR5GBiHAWcY8U3JLf6gIggteAJB2SrsXhx3pJ/t5eJ/6s+p9IIqOc0WdqDce63JdLR+Gaq3JWmuPQjLJGPLNh+IadalR3QAM95EKoYvKIYAwdNT4lLUeJ0XtGbuu/tFj5TYq+KR0rDzBlV6nDr38Mk69uBqSfBbgHEv1JOV3v2S2JrkU2NbYFoJ6uOpPWU22nl7jHS4xmfsxnPzSGPqNzAN9FogT0XR8KwSxwfWudxiyFxOYPCggvdZjdf2jqu03StgQp8PeRIFlb9mFomocg5mfhaSsninFTUf3bNFmjpyStbGvcIJtyVkcGSSTbozy1EVaN3saX/qPc7/APKhiMXRpgR/UJ3uB5DUrzsLqtWmV7yZU9S/Q3WcYD2ljWAZovfYyuLLwHpjwKFVOCg6Rowyc42yODqBr2l2gM+5b3GKYqtDrgVLkbxmuJ5GPisLD0xnGa7d16PGYeKbAyXMAsfM2+Kepa64sq03DMEcKADgHOyuy2MGMpkAEiYvuuM4Q0es6RoZ0EOGUN0jvnZPoUDVSEW8GZPrEEnuzaDENteBAgSt3C4Ps6fZ5pe5rWgetlMAudGlgqcBRl0nQXPgBJ+CeNYtbm0fVOY9G+qPdHxWHW6lYIdTFRDG1e/b1QAPJV1MU5wgut+fiqkLw8pybbvkkCEKTBceI/NQAtdhw0DO8NnQQSY6rzdOjiqj3vqUgxjKr20XMqk9pTDH5HOZmAnPkN4nSICb+kLz2zxNpPyWvw+qypRaxphwvB0J3g/svUZvDI6fTLLjVya+hVHJ1ScfQwx9ZLgCO7lg+gJcCCDa4mNBaCrq1bGNpgtsz1rUw4k5Q4OLdAJflgzYTO+ucG/2Cp5Q2k/OS0OgC15F9PJc/Q5n58U8a+n6ljWx5ap9IMT2eQEk8yGaC2UHUgjWb9QrsBhxVqgOMAm5Nk9X4EHU+0pOL9cwiI305LIDi08iF7jFHHUvK2Zgm5Jrr4HONYNtOqWt0ACRUqlQuMnVRWiCcYpN7lM2nJtAhphNYfEsDSHMBOx31Sqad2mgaSppnpsLxKl2QaXFpkk7z43+HRVux1ICKYL3czI/I/mVj8NwPa1A3mtjEY1mH7lEAv0Lvzy7DxXOnijGXTG2+a7fmzbDJKSt7IaquptYHVRld7I1I2N9PNY3E+Mdp3Wd1g2/fqeqZq8Fe+H1KgBN4MzH83U630fYW9x/f3Bs3yJRjeKDTk7f6IJ+ZJUkYjWNjUlx0ACKmHc3VpHknvsGsDZotuCE43h1d4DajsrB1tG8fILVLPFbqSooWJvlGChej+q4doy5S889PdH7qPY4f/zP+x+Sj/lL/wAv9P5H/jS9TJwGWd83whC2XYKjkc+m0tc2N5FyAUKmU1kdr9TXii4xpmIWprBcUfT0MjcG4PiFQr8NgHVJygEjaQD5LVkUXH4+DBByv4TUr021Gdoz8Q5H5clVhcMHAlxgDpJ1iwGpkqvhzjRqZX+i6zt4HlutJjAQ5tLvTEv9FjTMiOZ0XNyPy9r29fb5nQhK0SGH7sZSyn65dGZw2aANAUviK2Z06DQDkBorMfVzO1mANNJ3hLLxut1ks8qfCJghdhELngcTGBHeJiS1pIHMhLwpU6haQRqFPHJRkm9wMDH1C6o4nVUsqEaGFucd4cXRVYLEXjY7/FYK+naXNDPiUo8UczLFxmehrYl5wrHtJlpMkHwifiquG4vtwaVV1j6J1723WNvdokMBxQ0wRGZpEZToivi2Zw5jcpm428lV5FXGvdP0L/MTqV/NHajnUKuUOPcPu8FTj3gvLmxBvA0ChisQXuLjqf5dVLVCFVJ81uZ5T5iuAQhbuDx9AMaxzAdZMw7pCMk3BWlYY4Kb3dGG0XE6fstJ4w4ZHeLo12B8pSuPxAe7ugBo0ASyHFzSbtD6lBtKmNYOtlByg5+nzWxg+HsptbUqSahuG7R1HL9gjhFcMoZg0ZgYki+myrr1y8yTKxZJOUmlsu/ubMUPhVhiK5e4kqsGFyV1Kq2LiXbHmUGqeZUUIAEIQgY3R+5qfh/U1CKP3NT8P6moShy/n9kIxlOjVIu1zmn2mxIPSQROo0SmKwueO9ljpOpB/wDqoUsARm757wjw5nXnPvK3tWqZzIutzb4qBnzt0dDvAnUe+VqV8TnY1zHAsNjEekNZheUoYQgFudxDmuAEmxfqQJgXv5lP4PAtcwNdW7MiQMrMoFoGjrWsSZMNEEQuJ4npZZNOorlfsbMc05Ou5oA/Cx8eR6rH47h3Oc09m6ozI4ZWzAqyMrnNDmk92YM2K0afBuxfZxy94huxLiTMzfU7b9AmF4yM/IyXHevyNB5hmAr9oKjmugPoFwBc6pAptz5XZoc3NIcCCTcqGEwlUUcpp1cw7PtBlLXPa14L2tqGocziOQbMeS9UhaP8+dVS7foKjzj6NUT2VKq0Op1GNDnE5XPrN7xMnJDcxAvELU4Kyo2nkqAyxxaDJdmZqwhxAzQDlmPVT6FTk1LyR6Wl63vf1sdDGEeLsd6LhHgdivO8Q4e6k4gi38+C3202hhe8kNmLakqVPiNGuOyvewJgmdl3vBcmfEm+m4Pv6FWWEZqnyeTQm+KcPNF+Umdx4JRexjJSXUjmyi4umCFMsynvDxE9JUE7sTVAp1KJbE76KC655OpmEbj2o4hCtw+FdUMNElDaStiSb2R6HhmGzYYXDQCZJMahsXUalShT9J2c8hp7z+wXMD9HXkf1HEDkNY/b+WWbxrhfYu7slp3K5UJYsmV4+vfnb+ToOUoQuhtvGmEwKXxKtxtMB1twD7wD+6OCYRgpmp6ThFup3PToq61YuJJ3Un09bUeEWY+qrkQQhCZYCEIQA3R+5qfh/U1CKP3NT8P6moShy/n9kIxkK6q1oEmwtfxMD4kKnMJgOadNCN5056FdA5VAuyoGqAJkQd9veuMrNMQRePG+hhAJM2MHxYBmV4zR6N4jzTdB9KoWhuYOdtqAfErNp1KdKqMxa9sCe8CDmEiL9fOFsPbTZleymL3BuI8l5rxLDpIp5Jxe/dep0Mblw2JkLiCULxpcC6AuJjCO9ITlJbDXcip44qUlFur7gTZg+0pupuBF5BIgcrrz2HcKFeT3stxHOeadx1eswljnEz5yOnMJfCYhjHBzmFx6r3mg08tPhcXLqT4ozZGm12aKOI4/tHlxbroDaP4AiuWFoe0w8bWW5jsIzEU81IDPuBr7vHcLzVbDOYTmaRFl0MMozSS2a7FWTqjb5sgXT8+a4AhN8MxYY8SAQSJm9lqk3GNpGeKUnTYohN8TpNFQ5TIN+UeSURGXUkxSj0uhf6634+PO9vBM4TjDaTmvDrGDblsTyFj43VJwrPZCDhmmO6LCB4aR8UpRclTJKSTtHo+Gce7WrmfUysDXO5NhmoPv+BR9ION0y3LmzAjQNdLXZiJNrCxBHRee7EWtoI8uXUKLsM0xIFtFiehj5qyLt2L1qPhpmt9HeJtz5M4AfLd4uCRtESNdFp18GAC4ODgDeDMLG4XwE1bsAABkkWv+y23tZTp9m05iTJO2kW38yoZq8zZ790XYb6RNCoqYmHRlMQDMiLkN0mdSqH8WaH5SDMkbahzmmBMkd0m2wlOi+x5CVp42SAWuaSJExdpaXA2J9k2UKfFWFzW3BcSBMbAHnvMDwRQWjYo/c1Pw/qahFH7mp+H9TUKMOX8/sgM6rSDhBmJBta4uPilBwanb0rf3dI0jZPIW+jm2Jv4WwtDZdDdLzzgnqJUWcLaDJBIkkwdSYv8ABPJ3htOmXDMTmkZQNPPx0VeSShFtonBOUtjGx+Ca95ec3ejUg6abdPlC2eDYhzg6mbtDXEDrtHmo8SzkxUERMCABE7EahKYWq6k7M3WCPf8AmsuXCtRp3Cl7FnV0ZN3sPweRVjcK8iQ0x4JSnxyqJkkzz28FbhG1a5zZ4jf/AIF5l+BSgnLJNJepessXsiTmEaghZnFeO06FXsHH+u6lUqsZBgtY1zjmcLCzHW6eE6dTiFaiYfcbTfzB/wCpD67NXtCATDhcA2cII8Om8XVmDwJtuUpWu1dwllinTJD6VOpu7N4BeDALQXNAhsSTBF3gEXO6qdxWnW7zqbmuIDu7lcIc05JBcDmc5rhaQLTqtLC16VRga4Ma5pJacrQJOtgIBU/s0atFN0C0BpIHhGnRVSeXQz2i9u97E9pIxsDjywteyQLyD0JDgfMQRqvTuqtrMDuzzg2jcc78km4U3jK9obyc0AR4tCoPDarR/SfmbrYx77roPV4dbFdE+iZBRcfkGN4NTdTc5gLS3UFebXo6PGTldTqSSQQDuD8lgYiiWuIIghdjQLNCLhmlb7P2M2dLZorQhC6RlBN8PwbahhzwzklExw+kHVGgmOqhk/C96J495JUM8X4R2GXvB0p/6vSfhSRAcCL8+QH82KW+kWJa6q0AyGANJ59U7wbsXsdTJMGDewtPxudVgnKflRnK75NUFHrkkZXB8cadRt4bv4brXqYdj8xpvDovF9Jjl1CZo4KhlLWxUIuBeY5CNRul6mIDGlraYbO9/dJOnRVzyLJK4pr+/UtxxcVVmdUoh0yJkQfDWFBuDYBGW1tzqCXAkzJMkmequXVMtFRwynfuC5BNzsCBvaxIgbGFMYJkzkEkg+YMiOV+SvQmFDdH7mp+H9TUIo/c1Pw/qahRhy/n9kAihTdRI2UFvOYCAUIQxrksNQxB0BkdJsf50XKNEuMNElbWOwVNzQ8Oyta0CwkR6unisrDY11M93fUagrJjzOcH5a3L5wSdyew8aDGMDHtzONzBgjkMyg6qMuRrcrZnWST1Kucw1Wh7RfRwHMb+5KkQvC63PqHOUMjfPHY1quxTS46xzJqtPZ+o59iQZu0gk6CYIBi+irdjMGcwz5TeCSS2RM6DQQZOnWyj9lU7WcIkCHO7oMght+6CHEQNvALn2RS9nZzRBIhr82YC/wDe7wlW4Nf5P4ZSr02BxvkSc8B0Te9iCD3SQdf8T5CdFu8P4blLKgqtyGHA5tWkTY7pN/D2Oa5rgXNcHgtLnEd8Oa4gTY5ajhOwPgoDgdHDYVooyynTtDnTEy4nOepJ89l38PisNW1i4b9uSlYlC2jSrVqOeM7pJ1ABF1g8M+k7n5nMpd5paGjMXZpc/uuDWyDlpuO+h5Sa2VQ4SCCOYII63WjwviRpvEyW7jU3ESOtvOE8vgmFR6ocr3Iwz26ZlcU42HV3ECQSMpEXaQ2CRzl0R0XcTxplUNDw5tXQHu3Ed3NfpqtPjlOma0ta3YyAPSiDFvBZzqIJmBPguzijcItbUtimcqk0xenTcWB2UwZHgQYIPUELi3eGcXyM7N7QWQcth3eVtIlYr2K7HOTbUl/0rnGKScSC4HfzqupWpgZM5jvtOpm3w9ytZUhonmg1sl82XrMKhnCi4NaJtO3Mzblp+am/heSKbnFsGSYvfcA6H+XUHLsTUe41hcW6mczTB5rYocfDwBVZmOk+sfE6HzWXh+A4d4JNZ063YCBYaXmbDkNUYTgIdWb2bnOaDMwL+N+pvyhZcjxzttbrvwaYRnGqexr4yiGkZdCAR5gH91QmuJPmoeQsPDQfABKqiPCs1ghCFIY3R+5qfh/U1CKP3NT8P6moShy/n9kImoOpA7KaFuMAu7C8kuWwtBcc2dUCoQDktiqpBb3soOaXRmuB3R5390LRqYXkqTTIRsJ33MtnFazfUIcRcAublhpJAIBMyIHiq+FMOEoikzM/LJJe81KmZ1R2a2UDJDbby/TdazQTotR9LJTa0+kSXO/ITzsuF415ccNyVu1sacDb+RmcMx5qtcSzLDo3uMrTN/8AKPLbQOIlC8TNpu0qNJdWrNp5e4HS0GSSDO6z6X0apVX4qoypVD8RTawsc4up08sQ5jRrcc9zzT+JpB9IOHpU4B/xn+fFJ4XFGnmjcEe/cL2Gi02PLplkw7T7tFMp9MqfAhxn6NPbfOAMpAPfmZdIALtIIk+5Zg4a727yDPekxNzfW+y2K8nckciqCF38UJRjU3b9TJOdvYz28Odu+YAA9LaNb7gEH/JPUqRDRP7xqYAm8AWvyXVMyR0CsqiKbaaIxz0t7yYHxKBWF22Pnzn5H3LhJiJIuDa2hkfEBJ0uEtBaRmOUyNIkabdEmm3vwOLSW3JZ3TvfloRci48iqi8AxImYjrGaPddTHCGzmvYzeOc8ufmq63CWkkgkOM35Em5HI9eg5KSbItI08P8ASBzLNawHQGBmv18EhUxWYkkgkzedt1U/hTOsXtaBJm1uY8Vz7LZfkQbW3np1UYwjFtpEnJy5ZbFp2P8AP3TnCZ7QDMRp+YE/FKNoEN6D+aeSGtM2mVOS6otEIvpkmepx+GDnOc14cRqAZIvv5lZyr4LUqMqBsekQDN5BIEdU5XokvMDdc7p6H03Z0YS6lYuhNDhtT2fz+ShVwTmiSLI6o+pMso/c1Pw/qahFH7mp+H9TUJw5fz+yAmhXuw3Iqt1IhbbMBBCEJgCChCAK208pDmmCDK0SGuZ2rhJDbt2kWSSiW2MGJsY38RusGs0UNTV9n/UW48nTsy/CY8vflfGUgiLAC1o6qh7IJB2soGiBcTIg+MLRxOVoNWxzAZAdJPTdcPxbw/qyQ8lc7F2Kba3FsJUAJB9FwIPnukcVhyxxadviNitDBVhVJa+J1aQADbUWS/GHzUIjQAeWonrdX+FYc2lzywT4qyOWpQsRXHMldQvSmIodRUcx02TKvOEGTOSJkCLExz1tdRnNR5JQg5cCNRgEQdVZhsTkmAJIi40nl16qLqHJVlseKHFNdLC2n1JDNLGRSczKO8RfklmsJMK2s1sDKddRyP8APzUKVYt015yoxVJuK5HLlKTLcTgSwAki+0gkeIGiXIEdUEyrnYNwbmIIHOLHzTT6UlJ7i5bcVsLhqYoYJ1RwyD+fsFQnvtZwblZ3RvGpPMnVLJ1f6Dxtf7MuPFKtN0OAltogeF7So1OMVj6IDf8AEAH36pKlWh0kZuhMfkma3E3vMNhgizW2CpeFJ/hXz/4WrJff8izCcNqVb5veY8Y5rUqYWnSp5XOguiTBMx02F1mcN4g2mHON3xDRt1n4JLFYt1Qy4yVW8WTJOntFE3kjFWjbq4TJRqXBBywQZnvBCycPjcrHtPrRflBlCcccot2WRyxauzeQhC0mUiaY5KBw4VqEAK1KRHgoJ1ccwHZOxUJoVzsPyVJCYAuvqktY2PQLr2iDp5riFGUFJpvsNSogWgEOBykaEc1LGVA8BxEPsCRdrhz/ALSuOaDEiRIkDWN4Q2JOWck90HVVyinkW35lidREFQcawEjNcGCN/Syz4TN+hWu5gOoWfV4Mw+rOu53JJ31klX2UUVMxbDJDgYGY/wCPP4Ln1xos6Wk7OEH+fIqQ4e1sjJALcpFyMp133UPqTOXQnM6T4mZOqYjg4jTic3K3rSdBHO6mzEscYDg43sOhgqv7Op+zrrd17zGuk7aKdLBsaZa2DBEyTY67o3DYjjQWsBaybwTygF0RrfKRMQN9Qk6GIe5zQaZGbeCIAbN56yNtQtSUSopNdyTcX2MmjjHl4BpkA6G4iAJmRrJ+G67iOMVC4yC4SGtABEN0ieYAFvOVqyuZU3G9xJ1sjI+vPn7vb+7U6QY6R4nkg45//n+e4kbe/lG6067Ia4gSQDAG5i3xWe+rVExTJi2hv1+B6XTFXsOiIvquBhJhLYl9RrzkZmAPImbAgyNdxbTdOYapWbXBa3MJAAiZOQkmAJgEi4I9E2MhVzk4RcluSjHqaTNTBcDkZqhyjrrHO+g8VlV4zHLpNvBM8Q4vXHaAsJOUjLlcRm7uXwtmsLggBxOyeFBdmzNyw4ga3HO6y6OebJc8u3ovYszJJJROITWUcghbzNR6Q4cqshOohUWaukRQm3UQVX9V6p2KihCsNAqBCYji4WgrqECKn0J0sqXUyE2hOwoSQmn0gVU7Dna6dioqQuPsLhQ7W4A3CTaQ0mycKt+HB6KbqgCkmKhV2EOypLCFoITsjRnITzqIOyqOEHNOxULIVxwp6KDqJGyAoggLparsFSzVGg6EiVGUumLY4q3RQQrsHiMjw6JjbyI/dVvF1FDSnGn3HfTLY690mTv++q4u5UBh5KSpEXbOIVow55LiLCmeoWZWwtXO5zfSlxDi/u5C2Gsyf5ReNpWk8kAwJMGBzOwWQMNiA3KSSe8ZDhfM2wJMEQ6feFVEukWluImxtlMAlk5r6kCJ00sgU8TE5hMRByROV17DWcvS6CcTLtBdxb6BtByjwmL63UWsrgnU31lhMZnkQCYi7NbxKl9CP1H8IH5Rn9KTymJ7sxaYiYVyVwhq5nZ4y7aaydIvGWNbzKaVbLFwQdRB/wCKo4YphCLChIhcTxVbsOPBSsj0iqFY6gR1UCExFWI082yeQzCVZicPTBI7N17y3Y9OXgo1HCLxBtfcnZRpVfVbUNrQHTsDabxBGnMLBrNPly08U+loshNJUyzDU2d4APlwIlw2j+HySv1SoLZCY3EQUxTxJJIFSSLEGHX1t5H4qDOJB2ZodTdGskt3I1FjcESNweSzY8etw27UrJtwkQODqex/8gqqgLfSaW+OnvCtApvMMdlfrkN7xNj4XHRRp4t4sCfDVYZ+M6jBPpz4x+VF8FQqA2FydANSpOaQYc0tJ0nfzTo7blH+oKjjKFQinAkwQTaASRcrXpvFnnyqPTS9xPEkhRca+dE79m02x2lSfMNB8tUrVeC4kCATbawsPgF1sedZJVHgqlDpVsioBnM3mRFo8FNCvasrTo5lHJcyDkFJCABCEJgCEIQBtoQhUFwIQhAAhCEACEIQAIQhAAghCEAJ47hTKrYJIFzaN2luhB2cUlQ+jbab2ua55yggAkRcETYC8FbKE7FRhYfgLKb2vGbM3SYj0cosANv+rlTgjHNyOc8tAIaCWwyZ9G2tyJMmCt4pbEi/kpJkWqMinwJjXse1zszHZgCQWzlDbiJiBzWi1xBkBgPRp/OV1Coy6bFldzimNTa4KhhxvJO5kyZ1np0UuxbyH86KaFeklwRtsiKY5D3Bc7IclNCYiHYjkuHDjqrEIAq+rjqj6uOqtQgCv6uFLsxyUkIAAIXF1CAP/9k="/>
          <p:cNvSpPr>
            <a:spLocks noChangeAspect="1" noChangeArrowheads="1"/>
          </p:cNvSpPr>
          <p:nvPr/>
        </p:nvSpPr>
        <p:spPr bwMode="auto">
          <a:xfrm>
            <a:off x="63500" y="-990600"/>
            <a:ext cx="2200275" cy="20764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41316" name="AutoShape 4" descr="data:image/jpeg;base64,/9j/4AAQSkZJRgABAQAAAQABAAD/2wCEAAkGBhQSERQUExMVFRMVFxUYFRYXFxcVFRcUFhUYGBQYFRQaHSYgGBokGRQYHy8gIycpLCwsFR8xNTAqNSYrLCkBCQoKDgwOGg8PGiwlHyQsLC8sLCwsLDEsKiw0KSwsLCwpKSoqLCwpLCwsLCwsLCwsLCwsLCwsLCwsKSksLCwsLP/AABEIANoA5wMBIgACEQEDEQH/xAAaAAACAwEBAAAAAAAAAAAAAAAABAIDBQEG/8QAPBAAAQMCBAMEBgkFAQADAAAAAQACEQMhBBIxQQVRYRMicYEyQlKRodEGFBUzgrGywfAjYnKS4VOiwtL/xAAbAQACAwEBAQAAAAAAAAAAAAAAAQIDBAUGB//EAC8RAAICAQMCBAQGAwEAAAAAAAABAhEDBCExEkEFE1FhInGRwTKBobHR8BRC4VL/2gAMAwEAAhEDEQA/AGk1w/Amq4NBFzoUqt36O4cBr6pjM2zRuJtPxWvPPog2uTn4o9UqY9iccGHKxrcosLD5KFPiRJHdb/q35JJzpMqVCkXOAGq53lxS3R0zWeMznh8NDSHBoYJcwRHf3ndKVOKGTDWx/i35Jl9SZPq02lmb2nkgug8hC8vxDCVHudkdAc0A94jRxcCORmATyPRQxwT5Im79pu9lv+rfkj7Td7Lf9W/Jef8AqtW+aHgkuyh5bDnAjLPIGDsOkhDMG8Zpbml8+nq3NOWSZ05q3y4egWz0H2m72W/6t+SPtN3st/1b8l54YKrETJt3s57og/049adM3WdgpfU6sObm17uaTOSGCbetDXCRuZ3R5cPQdnoafEzI7rf9W/JNGqG9qQ1pEtIJboXCSL9APesrheHcWgvIBaO87a2/nr5rTdTFRrw1wgOkzbu5GgOvt3SqZqKYxX7Ud7Lfc35KrE8WeGOLWtzBpjutN4taLq0YRgiagd0bLz7gE1Swe4pHoXuDbcyBdEpYo81+37iMXDcYxBBlkkmGEUgQe+AbhgHonUhotKsq8WrFrS1vqyYogl1Tu9yC21ieU8xC2X1I9KoZAs2kS0A7yZv5qLazCbmrf1jUdb3FYJeJaaLrYKZg1uNYiSBTyySWdynOQNfAJcCJzNabwe/C5S+kNYubLGlod3yKYEtcGhpAIkQ4uJsbCF6Cq71XMLqoMAkENc3ZznC2iWfgw+cvdeNWHXy9oeC3xnjl2QiH2o72W+5vyTOAxhe6C1pHKGyfC2qz6eEcTACbZhW0z3n94eq2XO9w08ypTjCq7khjDUQ8OdmLXzcAABsaAtIvZT7Q3YRTFRsbNGZp0LQd5tCHtc/McuU1Moa0m+VtySuPGaKY7xaW53wIaA6SJO9ly455S1DhVx29NhUJ1OIuBgtb/q35KP2o72W+5vyVGLdLyVUuuoRrgY59qO9lvub8kfajvZb7m/JJoR5cfQBz7Ud7Lfc35I+1Hey33N+STQjy4+gGi7E56L5AkZYIAB9IcguKqj9zU/D+pqE8aSuvX7IDzS3+CtDcPUduXZekABywAF6ilhRQpPDngggOj2SLknbSVq1Ul0qPuYNPH4rEExgaoa++iSGLZE5hHd5n0/Q964cYyJzD0S78LbOPgCs7Vqjeb5oEs7KxAaHMIESJggjmsl9MjUK1nGaURUI7onMCQWg5bgjqW+9aThmEn+qzcwG1GiN9nCyoTcOf7/fyEYyAJWo3CSAW0paRN3tBIPIAcua7SptmKbO96xfYMvcEDUo8+G+/HutvmOylmCaIDpc4icjRJjYnYeatOB3NG3JrgXDygD4qdWtlBhwL3El7m/ADySkrhajxfon0wVr1/gKG6WHgZWscASC5zwAAGkGwkybLmJxTXuuwOjQkmfPp0SpceZXFztR4llytOPw16DoYfj3nQx4CPiqXPJ1JPiVFda0nQT4LnOUpcsDiFdQwxLgCCBvNrbpWtxpramXIzKDy2/ymVs0mgy6q/L7ClJR5GBiHAWcY8U3JLf6gIggteAJB2SrsXhx3pJ/t5eJ/6s+p9IIqOc0WdqDce63JdLR+Gaq3JWmuPQjLJGPLNh+IadalR3QAM95EKoYvKIYAwdNT4lLUeJ0XtGbuu/tFj5TYq+KR0rDzBlV6nDr38Mk69uBqSfBbgHEv1JOV3v2S2JrkU2NbYFoJ6uOpPWU22nl7jHS4xmfsxnPzSGPqNzAN9FogT0XR8KwSxwfWudxiyFxOYPCggvdZjdf2jqu03StgQp8PeRIFlb9mFomocg5mfhaSsninFTUf3bNFmjpyStbGvcIJtyVkcGSSTbozy1EVaN3saX/qPc7/APKhiMXRpgR/UJ3uB5DUrzsLqtWmV7yZU9S/Q3WcYD2ljWAZovfYyuLLwHpjwKFVOCg6Rowyc42yODqBr2l2gM+5b3GKYqtDrgVLkbxmuJ5GPisLD0xnGa7d16PGYeKbAyXMAsfM2+Kepa64sq03DMEcKADgHOyuy2MGMpkAEiYvuuM4Q0es6RoZ0EOGUN0jvnZPoUDVSEW8GZPrEEnuzaDENteBAgSt3C4Ps6fZ5pe5rWgetlMAudGlgqcBRl0nQXPgBJ+CeNYtbm0fVOY9G+qPdHxWHW6lYIdTFRDG1e/b1QAPJV1MU5wgut+fiqkLw8pybbvkkCEKTBceI/NQAtdhw0DO8NnQQSY6rzdOjiqj3vqUgxjKr20XMqk9pTDH5HOZmAnPkN4nSICb+kLz2zxNpPyWvw+qypRaxphwvB0J3g/svUZvDI6fTLLjVya+hVHJ1ScfQwx9ZLgCO7lg+gJcCCDa4mNBaCrq1bGNpgtsz1rUw4k5Q4OLdAJflgzYTO+ucG/2Cp5Q2k/OS0OgC15F9PJc/Q5n58U8a+n6ljWx5ap9IMT2eQEk8yGaC2UHUgjWb9QrsBhxVqgOMAm5Nk9X4EHU+0pOL9cwiI305LIDi08iF7jFHHUvK2Zgm5Jrr4HONYNtOqWt0ACRUqlQuMnVRWiCcYpN7lM2nJtAhphNYfEsDSHMBOx31Sqad2mgaSppnpsLxKl2QaXFpkk7z43+HRVux1ICKYL3czI/I/mVj8NwPa1A3mtjEY1mH7lEAv0Lvzy7DxXOnijGXTG2+a7fmzbDJKSt7IaquptYHVRld7I1I2N9PNY3E+Mdp3Wd1g2/fqeqZq8Fe+H1KgBN4MzH83U630fYW9x/f3Bs3yJRjeKDTk7f6IJ+ZJUkYjWNjUlx0ACKmHc3VpHknvsGsDZotuCE43h1d4DajsrB1tG8fILVLPFbqSooWJvlGChej+q4doy5S889PdH7qPY4f/zP+x+Sj/lL/wAv9P5H/jS9TJwGWd83whC2XYKjkc+m0tc2N5FyAUKmU1kdr9TXii4xpmIWprBcUfT0MjcG4PiFQr8NgHVJygEjaQD5LVkUXH4+DBByv4TUr021Gdoz8Q5H5clVhcMHAlxgDpJ1iwGpkqvhzjRqZX+i6zt4HlutJjAQ5tLvTEv9FjTMiOZ0XNyPy9r29fb5nQhK0SGH7sZSyn65dGZw2aANAUviK2Z06DQDkBorMfVzO1mANNJ3hLLxut1ks8qfCJghdhELngcTGBHeJiS1pIHMhLwpU6haQRqFPHJRkm9wMDH1C6o4nVUsqEaGFucd4cXRVYLEXjY7/FYK+naXNDPiUo8UczLFxmehrYl5wrHtJlpMkHwifiquG4vtwaVV1j6J1723WNvdokMBxQ0wRGZpEZToivi2Zw5jcpm428lV5FXGvdP0L/MTqV/NHajnUKuUOPcPu8FTj3gvLmxBvA0ChisQXuLjqf5dVLVCFVJ81uZ5T5iuAQhbuDx9AMaxzAdZMw7pCMk3BWlYY4Kb3dGG0XE6fstJ4w4ZHeLo12B8pSuPxAe7ugBo0ASyHFzSbtD6lBtKmNYOtlByg5+nzWxg+HsptbUqSahuG7R1HL9gjhFcMoZg0ZgYki+myrr1y8yTKxZJOUmlsu/ubMUPhVhiK5e4kqsGFyV1Kq2LiXbHmUGqeZUUIAEIQgY3R+5qfh/U1CKP3NT8P6moShy/n9kIxlOjVIu1zmn2mxIPSQROo0SmKwueO9ljpOpB/wDqoUsARm757wjw5nXnPvK3tWqZzIutzb4qBnzt0dDvAnUe+VqV8TnY1zHAsNjEekNZheUoYQgFudxDmuAEmxfqQJgXv5lP4PAtcwNdW7MiQMrMoFoGjrWsSZMNEEQuJ4npZZNOorlfsbMc05Ou5oA/Cx8eR6rH47h3Oc09m6ozI4ZWzAqyMrnNDmk92YM2K0afBuxfZxy94huxLiTMzfU7b9AmF4yM/IyXHevyNB5hmAr9oKjmugPoFwBc6pAptz5XZoc3NIcCCTcqGEwlUUcpp1cw7PtBlLXPa14L2tqGocziOQbMeS9UhaP8+dVS7foKjzj6NUT2VKq0Op1GNDnE5XPrN7xMnJDcxAvELU4Kyo2nkqAyxxaDJdmZqwhxAzQDlmPVT6FTk1LyR6Wl63vf1sdDGEeLsd6LhHgdivO8Q4e6k4gi38+C3202hhe8kNmLakqVPiNGuOyvewJgmdl3vBcmfEm+m4Pv6FWWEZqnyeTQm+KcPNF+Umdx4JRexjJSXUjmyi4umCFMsynvDxE9JUE7sTVAp1KJbE76KC655OpmEbj2o4hCtw+FdUMNElDaStiSb2R6HhmGzYYXDQCZJMahsXUalShT9J2c8hp7z+wXMD9HXkf1HEDkNY/b+WWbxrhfYu7slp3K5UJYsmV4+vfnb+ToOUoQuhtvGmEwKXxKtxtMB1twD7wD+6OCYRgpmp6ThFup3PToq61YuJJ3Un09bUeEWY+qrkQQhCZYCEIQA3R+5qfh/U1CKP3NT8P6moShy/n9kIxkK6q1oEmwtfxMD4kKnMJgOadNCN5056FdA5VAuyoGqAJkQd9veuMrNMQRePG+hhAJM2MHxYBmV4zR6N4jzTdB9KoWhuYOdtqAfErNp1KdKqMxa9sCe8CDmEiL9fOFsPbTZleymL3BuI8l5rxLDpIp5Jxe/dep0Mblw2JkLiCULxpcC6AuJjCO9ITlJbDXcip44qUlFur7gTZg+0pupuBF5BIgcrrz2HcKFeT3stxHOeadx1eswljnEz5yOnMJfCYhjHBzmFx6r3mg08tPhcXLqT4ozZGm12aKOI4/tHlxbroDaP4AiuWFoe0w8bWW5jsIzEU81IDPuBr7vHcLzVbDOYTmaRFl0MMozSS2a7FWTqjb5sgXT8+a4AhN8MxYY8SAQSJm9lqk3GNpGeKUnTYohN8TpNFQ5TIN+UeSURGXUkxSj0uhf6634+PO9vBM4TjDaTmvDrGDblsTyFj43VJwrPZCDhmmO6LCB4aR8UpRclTJKSTtHo+Gce7WrmfUysDXO5NhmoPv+BR9ION0y3LmzAjQNdLXZiJNrCxBHRee7EWtoI8uXUKLsM0xIFtFiehj5qyLt2L1qPhpmt9HeJtz5M4AfLd4uCRtESNdFp18GAC4ODgDeDMLG4XwE1bsAABkkWv+y23tZTp9m05iTJO2kW38yoZq8zZ790XYb6RNCoqYmHRlMQDMiLkN0mdSqH8WaH5SDMkbahzmmBMkd0m2wlOi+x5CVp42SAWuaSJExdpaXA2J9k2UKfFWFzW3BcSBMbAHnvMDwRQWjYo/c1Pw/qahFH7mp+H9TUKMOX8/sgM6rSDhBmJBta4uPilBwanb0rf3dI0jZPIW+jm2Jv4WwtDZdDdLzzgnqJUWcLaDJBIkkwdSYv8ABPJ3htOmXDMTmkZQNPPx0VeSShFtonBOUtjGx+Ca95ec3ejUg6abdPlC2eDYhzg6mbtDXEDrtHmo8SzkxUERMCABE7EahKYWq6k7M3WCPf8AmsuXCtRp3Cl7FnV0ZN3sPweRVjcK8iQ0x4JSnxyqJkkzz28FbhG1a5zZ4jf/AIF5l+BSgnLJNJepessXsiTmEaghZnFeO06FXsHH+u6lUqsZBgtY1zjmcLCzHW6eE6dTiFaiYfcbTfzB/wCpD67NXtCATDhcA2cII8Om8XVmDwJtuUpWu1dwllinTJD6VOpu7N4BeDALQXNAhsSTBF3gEXO6qdxWnW7zqbmuIDu7lcIc05JBcDmc5rhaQLTqtLC16VRga4Ma5pJacrQJOtgIBU/s0atFN0C0BpIHhGnRVSeXQz2i9u97E9pIxsDjywteyQLyD0JDgfMQRqvTuqtrMDuzzg2jcc78km4U3jK9obyc0AR4tCoPDarR/SfmbrYx77roPV4dbFdE+iZBRcfkGN4NTdTc5gLS3UFebXo6PGTldTqSSQQDuD8lgYiiWuIIghdjQLNCLhmlb7P2M2dLZorQhC6RlBN8PwbahhzwzklExw+kHVGgmOqhk/C96J495JUM8X4R2GXvB0p/6vSfhSRAcCL8+QH82KW+kWJa6q0AyGANJ59U7wbsXsdTJMGDewtPxudVgnKflRnK75NUFHrkkZXB8cadRt4bv4brXqYdj8xpvDovF9Jjl1CZo4KhlLWxUIuBeY5CNRul6mIDGlraYbO9/dJOnRVzyLJK4pr+/UtxxcVVmdUoh0yJkQfDWFBuDYBGW1tzqCXAkzJMkmequXVMtFRwynfuC5BNzsCBvaxIgbGFMYJkzkEkg+YMiOV+SvQmFDdH7mp+H9TUIo/c1Pw/qahRhy/n9kAihTdRI2UFvOYCAUIQxrksNQxB0BkdJsf50XKNEuMNElbWOwVNzQ8Oyta0CwkR6unisrDY11M93fUagrJjzOcH5a3L5wSdyew8aDGMDHtzONzBgjkMyg6qMuRrcrZnWST1Kucw1Wh7RfRwHMb+5KkQvC63PqHOUMjfPHY1quxTS46xzJqtPZ+o59iQZu0gk6CYIBi+irdjMGcwz5TeCSS2RM6DQQZOnWyj9lU7WcIkCHO7oMght+6CHEQNvALn2RS9nZzRBIhr82YC/wDe7wlW4Nf5P4ZSr02BxvkSc8B0Te9iCD3SQdf8T5CdFu8P4blLKgqtyGHA5tWkTY7pN/D2Oa5rgXNcHgtLnEd8Oa4gTY5ajhOwPgoDgdHDYVooyynTtDnTEy4nOepJ89l38PisNW1i4b9uSlYlC2jSrVqOeM7pJ1ABF1g8M+k7n5nMpd5paGjMXZpc/uuDWyDlpuO+h5Sa2VQ4SCCOYII63WjwviRpvEyW7jU3ESOtvOE8vgmFR6ocr3Iwz26ZlcU42HV3ECQSMpEXaQ2CRzl0R0XcTxplUNDw5tXQHu3Ed3NfpqtPjlOma0ta3YyAPSiDFvBZzqIJmBPguzijcItbUtimcqk0xenTcWB2UwZHgQYIPUELi3eGcXyM7N7QWQcth3eVtIlYr2K7HOTbUl/0rnGKScSC4HfzqupWpgZM5jvtOpm3w9ytZUhonmg1sl82XrMKhnCi4NaJtO3Mzblp+am/heSKbnFsGSYvfcA6H+XUHLsTUe41hcW6mczTB5rYocfDwBVZmOk+sfE6HzWXh+A4d4JNZ063YCBYaXmbDkNUYTgIdWb2bnOaDMwL+N+pvyhZcjxzttbrvwaYRnGqexr4yiGkZdCAR5gH91QmuJPmoeQsPDQfABKqiPCs1ghCFIY3R+5qfh/U1CKP3NT8P6moShy/n9kImoOpA7KaFuMAu7C8kuWwtBcc2dUCoQDktiqpBb3soOaXRmuB3R5390LRqYXkqTTIRsJ33MtnFazfUIcRcAublhpJAIBMyIHiq+FMOEoikzM/LJJe81KmZ1R2a2UDJDbby/TdazQTotR9LJTa0+kSXO/ITzsuF415ccNyVu1sacDb+RmcMx5qtcSzLDo3uMrTN/8AKPLbQOIlC8TNpu0qNJdWrNp5e4HS0GSSDO6z6X0apVX4qoypVD8RTawsc4up08sQ5jRrcc9zzT+JpB9IOHpU4B/xn+fFJ4XFGnmjcEe/cL2Gi02PLplkw7T7tFMp9MqfAhxn6NPbfOAMpAPfmZdIALtIIk+5Zg4a727yDPekxNzfW+y2K8nckciqCF38UJRjU3b9TJOdvYz28Odu+YAA9LaNb7gEH/JPUqRDRP7xqYAm8AWvyXVMyR0CsqiKbaaIxz0t7yYHxKBWF22Pnzn5H3LhJiJIuDa2hkfEBJ0uEtBaRmOUyNIkabdEmm3vwOLSW3JZ3TvfloRci48iqi8AxImYjrGaPddTHCGzmvYzeOc8ufmq63CWkkgkOM35Em5HI9eg5KSbItI08P8ASBzLNawHQGBmv18EhUxWYkkgkzedt1U/hTOsXtaBJm1uY8Vz7LZfkQbW3np1UYwjFtpEnJy5ZbFp2P8AP3TnCZ7QDMRp+YE/FKNoEN6D+aeSGtM2mVOS6otEIvpkmepx+GDnOc14cRqAZIvv5lZyr4LUqMqBsekQDN5BIEdU5XokvMDdc7p6H03Z0YS6lYuhNDhtT2fz+ShVwTmiSLI6o+pMso/c1Pw/qahFH7mp+H9TUJw5fz+yAmhXuw3Iqt1IhbbMBBCEJgCChCAK208pDmmCDK0SGuZ2rhJDbt2kWSSiW2MGJsY38RusGs0UNTV9n/UW48nTsy/CY8vflfGUgiLAC1o6qh7IJB2soGiBcTIg+MLRxOVoNWxzAZAdJPTdcPxbw/qyQ8lc7F2Kba3FsJUAJB9FwIPnukcVhyxxadviNitDBVhVJa+J1aQADbUWS/GHzUIjQAeWonrdX+FYc2lzywT4qyOWpQsRXHMldQvSmIodRUcx02TKvOEGTOSJkCLExz1tdRnNR5JQg5cCNRgEQdVZhsTkmAJIi40nl16qLqHJVlseKHFNdLC2n1JDNLGRSczKO8RfklmsJMK2s1sDKddRyP8APzUKVYt015yoxVJuK5HLlKTLcTgSwAki+0gkeIGiXIEdUEyrnYNwbmIIHOLHzTT6UlJ7i5bcVsLhqYoYJ1RwyD+fsFQnvtZwblZ3RvGpPMnVLJ1f6Dxtf7MuPFKtN0OAltogeF7So1OMVj6IDf8AEAH36pKlWh0kZuhMfkma3E3vMNhgizW2CpeFJ/hXz/4WrJff8izCcNqVb5veY8Y5rUqYWnSp5XOguiTBMx02F1mcN4g2mHON3xDRt1n4JLFYt1Qy4yVW8WTJOntFE3kjFWjbq4TJRqXBBywQZnvBCycPjcrHtPrRflBlCcccot2WRyxauzeQhC0mUiaY5KBw4VqEAK1KRHgoJ1ccwHZOxUJoVzsPyVJCYAuvqktY2PQLr2iDp5riFGUFJpvsNSogWgEOBykaEc1LGVA8BxEPsCRdrhz/ALSuOaDEiRIkDWN4Q2JOWck90HVVyinkW35lidREFQcawEjNcGCN/Syz4TN+hWu5gOoWfV4Mw+rOu53JJ31klX2UUVMxbDJDgYGY/wCPP4Ln1xos6Wk7OEH+fIqQ4e1sjJALcpFyMp133UPqTOXQnM6T4mZOqYjg4jTic3K3rSdBHO6mzEscYDg43sOhgqv7Op+zrrd17zGuk7aKdLBsaZa2DBEyTY67o3DYjjQWsBaybwTygF0RrfKRMQN9Qk6GIe5zQaZGbeCIAbN56yNtQtSUSopNdyTcX2MmjjHl4BpkA6G4iAJmRrJ+G67iOMVC4yC4SGtABEN0ieYAFvOVqyuZU3G9xJ1sjI+vPn7vb+7U6QY6R4nkg45//n+e4kbe/lG6067Ia4gSQDAG5i3xWe+rVExTJi2hv1+B6XTFXsOiIvquBhJhLYl9RrzkZmAPImbAgyNdxbTdOYapWbXBa3MJAAiZOQkmAJgEi4I9E2MhVzk4RcluSjHqaTNTBcDkZqhyjrrHO+g8VlV4zHLpNvBM8Q4vXHaAsJOUjLlcRm7uXwtmsLggBxOyeFBdmzNyw4ga3HO6y6OebJc8u3ovYszJJJROITWUcghbzNR6Q4cqshOohUWaukRQm3UQVX9V6p2KihCsNAqBCYji4WgrqECKn0J0sqXUyE2hOwoSQmn0gVU7Dna6dioqQuPsLhQ7W4A3CTaQ0mycKt+HB6KbqgCkmKhV2EOypLCFoITsjRnITzqIOyqOEHNOxULIVxwp6KDqJGyAoggLparsFSzVGg6EiVGUumLY4q3RQQrsHiMjw6JjbyI/dVvF1FDSnGn3HfTLY690mTv++q4u5UBh5KSpEXbOIVow55LiLCmeoWZWwtXO5zfSlxDi/u5C2Gsyf5ReNpWk8kAwJMGBzOwWQMNiA3KSSe8ZDhfM2wJMEQ6feFVEukWluImxtlMAlk5r6kCJ00sgU8TE5hMRByROV17DWcvS6CcTLtBdxb6BtByjwmL63UWsrgnU31lhMZnkQCYi7NbxKl9CP1H8IH5Rn9KTymJ7sxaYiYVyVwhq5nZ4y7aaydIvGWNbzKaVbLFwQdRB/wCKo4YphCLChIhcTxVbsOPBSsj0iqFY6gR1UCExFWI082yeQzCVZicPTBI7N17y3Y9OXgo1HCLxBtfcnZRpVfVbUNrQHTsDabxBGnMLBrNPly08U+loshNJUyzDU2d4APlwIlw2j+HySv1SoLZCY3EQUxTxJJIFSSLEGHX1t5H4qDOJB2ZodTdGskt3I1FjcESNweSzY8etw27UrJtwkQODqex/8gqqgLfSaW+OnvCtApvMMdlfrkN7xNj4XHRRp4t4sCfDVYZ+M6jBPpz4x+VF8FQqA2FydANSpOaQYc0tJ0nfzTo7blH+oKjjKFQinAkwQTaASRcrXpvFnnyqPTS9xPEkhRca+dE79m02x2lSfMNB8tUrVeC4kCATbawsPgF1sedZJVHgqlDpVsioBnM3mRFo8FNCvasrTo5lHJcyDkFJCABCEJgCEIQBtoQhUFwIQhAAhCEACEIQAIQhAAghCEAJ47hTKrYJIFzaN2luhB2cUlQ+jbab2ua55yggAkRcETYC8FbKE7FRhYfgLKb2vGbM3SYj0cosANv+rlTgjHNyOc8tAIaCWwyZ9G2tyJMmCt4pbEi/kpJkWqMinwJjXse1zszHZgCQWzlDbiJiBzWi1xBkBgPRp/OV1Coy6bFldzimNTa4KhhxvJO5kyZ1np0UuxbyH86KaFeklwRtsiKY5D3Bc7IclNCYiHYjkuHDjqrEIAq+rjqj6uOqtQgCv6uFLsxyUkIAAIXF1CAP/9k="/>
          <p:cNvSpPr>
            <a:spLocks noChangeAspect="1" noChangeArrowheads="1"/>
          </p:cNvSpPr>
          <p:nvPr/>
        </p:nvSpPr>
        <p:spPr bwMode="auto">
          <a:xfrm>
            <a:off x="63500" y="-990600"/>
            <a:ext cx="2200275" cy="20764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6386" name="Picture 2" descr="http://t2.gstatic.com/images?q=tbn:ANd9GcSwFg8jRvtakXNmTIPyvPHsd2vH9-KkCsBVpT2jOaF0D-id4ibPZw"/>
          <p:cNvPicPr>
            <a:picLocks noChangeAspect="1" noChangeArrowheads="1"/>
          </p:cNvPicPr>
          <p:nvPr/>
        </p:nvPicPr>
        <p:blipFill>
          <a:blip r:embed="rId2" cstate="print"/>
          <a:srcRect/>
          <a:stretch>
            <a:fillRect/>
          </a:stretch>
        </p:blipFill>
        <p:spPr bwMode="auto">
          <a:xfrm>
            <a:off x="3707904" y="332656"/>
            <a:ext cx="5184576" cy="6192688"/>
          </a:xfrm>
          <a:prstGeom prst="rect">
            <a:avLst/>
          </a:prstGeom>
          <a:noFill/>
        </p:spPr>
      </p:pic>
      <p:sp>
        <p:nvSpPr>
          <p:cNvPr id="13" name="12 Flecha abajo"/>
          <p:cNvSpPr/>
          <p:nvPr/>
        </p:nvSpPr>
        <p:spPr>
          <a:xfrm>
            <a:off x="3059832" y="260648"/>
            <a:ext cx="1872208" cy="126644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Antes</a:t>
            </a:r>
            <a:endParaRPr lang="es-CO" sz="2400" b="1" dirty="0"/>
          </a:p>
        </p:txBody>
      </p:sp>
      <p:sp>
        <p:nvSpPr>
          <p:cNvPr id="14" name="13 Flecha abajo"/>
          <p:cNvSpPr/>
          <p:nvPr/>
        </p:nvSpPr>
        <p:spPr>
          <a:xfrm>
            <a:off x="5292080" y="332656"/>
            <a:ext cx="2304256" cy="220254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Después</a:t>
            </a:r>
            <a:endParaRPr lang="es-CO" sz="2000" b="1" dirty="0"/>
          </a:p>
        </p:txBody>
      </p:sp>
      <p:sp>
        <p:nvSpPr>
          <p:cNvPr id="15" name="14 Flecha derecha"/>
          <p:cNvSpPr/>
          <p:nvPr/>
        </p:nvSpPr>
        <p:spPr>
          <a:xfrm rot="19194040">
            <a:off x="4355926" y="4799948"/>
            <a:ext cx="2854069" cy="201761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CO" sz="2400" b="1" dirty="0" smtClean="0"/>
              <a:t>Dominará sobre toda la tierra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to="" calcmode="lin" valueType="num">
                                      <p:cBhvr>
                                        <p:cTn id="12" dur="1" fill="hold"/>
                                        <p:tgtEl>
                                          <p:spTgt spid="163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to="" calcmode="lin" valueType="num">
                                      <p:cBhvr>
                                        <p:cTn id="17" dur="1" fill="hold"/>
                                        <p:tgtEl>
                                          <p:spTgt spid="13"/>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to="" calcmode="lin" valueType="num">
                                      <p:cBhvr>
                                        <p:cTn id="22" dur="1" fill="hold"/>
                                        <p:tgtEl>
                                          <p:spTgt spid="1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to="" calcmode="lin" valueType="num">
                                      <p:cBhvr>
                                        <p:cTn id="27" dur="1" fill="hold"/>
                                        <p:tgtEl>
                                          <p:spTgt spid="1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464496" cy="6192688"/>
          </a:xfrm>
        </p:spPr>
        <p:txBody>
          <a:bodyPr>
            <a:normAutofit fontScale="92500" lnSpcReduction="20000"/>
          </a:bodyPr>
          <a:lstStyle/>
          <a:p>
            <a:pPr algn="ctr">
              <a:buNone/>
            </a:pPr>
            <a:r>
              <a:rPr lang="es-CO" dirty="0" smtClean="0"/>
              <a:t>     Fue el imperio más extenso del mundo antiguo hasta ese tiempo.</a:t>
            </a:r>
          </a:p>
          <a:p>
            <a:pPr algn="ctr">
              <a:buNone/>
            </a:pPr>
            <a:r>
              <a:rPr lang="es-CO" sz="3900" dirty="0" smtClean="0"/>
              <a:t>   </a:t>
            </a:r>
            <a:r>
              <a:rPr lang="es-CO" sz="3900" dirty="0" smtClean="0">
                <a:solidFill>
                  <a:srgbClr val="FF0000"/>
                </a:solidFill>
              </a:rPr>
              <a:t>Su dominio fue “</a:t>
            </a:r>
            <a:r>
              <a:rPr lang="es-CO" sz="3900" u="sng" dirty="0" smtClean="0">
                <a:solidFill>
                  <a:srgbClr val="FF0000"/>
                </a:solidFill>
              </a:rPr>
              <a:t>sobre toda la tierra</a:t>
            </a:r>
            <a:r>
              <a:rPr lang="es-CO" sz="3900" dirty="0" smtClean="0">
                <a:solidFill>
                  <a:srgbClr val="FF0000"/>
                </a:solidFill>
              </a:rPr>
              <a:t>” en el sentido de que ningún poder de la tierra era igual a él, y no porque cubriese todo el mundo, ni aun toda la tierra conocida en ese tiempo.</a:t>
            </a:r>
          </a:p>
        </p:txBody>
      </p:sp>
      <p:pic>
        <p:nvPicPr>
          <p:cNvPr id="15362" name="Picture 2" descr="http://t3.gstatic.com/images?q=tbn:ANd9GcSc2tfu1Bs_pkyrvS5LVSqO0XHXP9JQQzZ0qcZSJD0ObHOIQqmAfw"/>
          <p:cNvPicPr>
            <a:picLocks noChangeAspect="1" noChangeArrowheads="1"/>
          </p:cNvPicPr>
          <p:nvPr/>
        </p:nvPicPr>
        <p:blipFill>
          <a:blip r:embed="rId2" cstate="print"/>
          <a:srcRect/>
          <a:stretch>
            <a:fillRect/>
          </a:stretch>
        </p:blipFill>
        <p:spPr bwMode="auto">
          <a:xfrm>
            <a:off x="4716016" y="764704"/>
            <a:ext cx="4176464" cy="52565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 to="" calcmode="lin" valueType="num">
                                      <p:cBhvr>
                                        <p:cTn id="7" dur="1" fill="hold"/>
                                        <p:tgtEl>
                                          <p:spTgt spid="1536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rbromleysclass.com/images/Mesopotamia_Babylon-Empire_606-536BC_babylonmap.gif"/>
          <p:cNvPicPr>
            <a:picLocks noChangeAspect="1" noChangeArrowheads="1"/>
          </p:cNvPicPr>
          <p:nvPr/>
        </p:nvPicPr>
        <p:blipFill>
          <a:blip r:embed="rId2" cstate="print"/>
          <a:srcRect/>
          <a:stretch>
            <a:fillRect/>
          </a:stretch>
        </p:blipFill>
        <p:spPr bwMode="auto">
          <a:xfrm>
            <a:off x="1" y="1988840"/>
            <a:ext cx="2771800" cy="3384376"/>
          </a:xfrm>
          <a:prstGeom prst="rect">
            <a:avLst/>
          </a:prstGeom>
          <a:noFill/>
        </p:spPr>
      </p:pic>
      <p:pic>
        <p:nvPicPr>
          <p:cNvPr id="5" name="Picture 4" descr="http://t1.gstatic.com/images?q=tbn:ANd9GcThmgl5_hHgvVsIdOmA_myzoOe74-DKjlKDhMN_w4XVwGqK_5PtMQ"/>
          <p:cNvPicPr>
            <a:picLocks noChangeAspect="1" noChangeArrowheads="1"/>
          </p:cNvPicPr>
          <p:nvPr/>
        </p:nvPicPr>
        <p:blipFill>
          <a:blip r:embed="rId3" cstate="print"/>
          <a:srcRect/>
          <a:stretch>
            <a:fillRect/>
          </a:stretch>
        </p:blipFill>
        <p:spPr bwMode="auto">
          <a:xfrm>
            <a:off x="2915816" y="1988840"/>
            <a:ext cx="2736304" cy="3384376"/>
          </a:xfrm>
          <a:prstGeom prst="rect">
            <a:avLst/>
          </a:prstGeom>
          <a:noFill/>
        </p:spPr>
      </p:pic>
      <p:pic>
        <p:nvPicPr>
          <p:cNvPr id="6" name="Picture 2" descr="http://t3.gstatic.com/images?q=tbn:ANd9GcSc2tfu1Bs_pkyrvS5LVSqO0XHXP9JQQzZ0qcZSJD0ObHOIQqmAfw"/>
          <p:cNvPicPr>
            <a:picLocks noChangeAspect="1" noChangeArrowheads="1"/>
          </p:cNvPicPr>
          <p:nvPr/>
        </p:nvPicPr>
        <p:blipFill>
          <a:blip r:embed="rId4" cstate="print"/>
          <a:srcRect/>
          <a:stretch>
            <a:fillRect/>
          </a:stretch>
        </p:blipFill>
        <p:spPr bwMode="auto">
          <a:xfrm>
            <a:off x="5796136" y="1988840"/>
            <a:ext cx="3096344" cy="3384376"/>
          </a:xfrm>
          <a:prstGeom prst="rect">
            <a:avLst/>
          </a:prstGeom>
          <a:noFill/>
        </p:spPr>
      </p:pic>
      <p:sp>
        <p:nvSpPr>
          <p:cNvPr id="7" name="6 Rectángulo"/>
          <p:cNvSpPr/>
          <p:nvPr/>
        </p:nvSpPr>
        <p:spPr>
          <a:xfrm>
            <a:off x="1" y="836712"/>
            <a:ext cx="2843808" cy="584775"/>
          </a:xfrm>
          <a:prstGeom prst="rect">
            <a:avLst/>
          </a:prstGeom>
        </p:spPr>
        <p:txBody>
          <a:bodyPr wrap="square">
            <a:spAutoFit/>
          </a:bodyPr>
          <a:lstStyle/>
          <a:p>
            <a:r>
              <a:rPr lang="es-CO" sz="3200" b="1" dirty="0" smtClean="0"/>
              <a:t>   Babilónico</a:t>
            </a:r>
            <a:endParaRPr lang="es-CO" sz="3200" b="1" dirty="0"/>
          </a:p>
        </p:txBody>
      </p:sp>
      <p:sp>
        <p:nvSpPr>
          <p:cNvPr id="8" name="7 Rectángulo"/>
          <p:cNvSpPr/>
          <p:nvPr/>
        </p:nvSpPr>
        <p:spPr>
          <a:xfrm>
            <a:off x="3131840" y="764704"/>
            <a:ext cx="2376264" cy="584775"/>
          </a:xfrm>
          <a:prstGeom prst="rect">
            <a:avLst/>
          </a:prstGeom>
        </p:spPr>
        <p:txBody>
          <a:bodyPr wrap="square">
            <a:spAutoFit/>
          </a:bodyPr>
          <a:lstStyle/>
          <a:p>
            <a:r>
              <a:rPr lang="es-CO" sz="3200" b="1" dirty="0" smtClean="0"/>
              <a:t>Medo persa</a:t>
            </a:r>
          </a:p>
        </p:txBody>
      </p:sp>
      <p:sp>
        <p:nvSpPr>
          <p:cNvPr id="9" name="8 Rectángulo"/>
          <p:cNvSpPr/>
          <p:nvPr/>
        </p:nvSpPr>
        <p:spPr>
          <a:xfrm>
            <a:off x="6516216" y="836712"/>
            <a:ext cx="2232248" cy="584775"/>
          </a:xfrm>
          <a:prstGeom prst="rect">
            <a:avLst/>
          </a:prstGeom>
        </p:spPr>
        <p:txBody>
          <a:bodyPr wrap="square">
            <a:spAutoFit/>
          </a:bodyPr>
          <a:lstStyle/>
          <a:p>
            <a:r>
              <a:rPr lang="es-CO" sz="3200" b="1" dirty="0" smtClean="0"/>
              <a:t>Griego</a:t>
            </a:r>
            <a:endParaRPr lang="es-CO" sz="3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to="" calcmode="lin" valueType="num">
                                      <p:cBhvr>
                                        <p:cTn id="27" dur="1" fill="hold"/>
                                        <p:tgtEl>
                                          <p:spTgt spid="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to="" calcmode="lin" valueType="num">
                                      <p:cBhvr>
                                        <p:cTn id="32"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032448" cy="6264696"/>
          </a:xfrm>
        </p:spPr>
        <p:txBody>
          <a:bodyPr>
            <a:normAutofit/>
          </a:bodyPr>
          <a:lstStyle/>
          <a:p>
            <a:pPr algn="ctr">
              <a:buNone/>
            </a:pPr>
            <a:r>
              <a:rPr lang="es-CO" dirty="0" smtClean="0"/>
              <a:t>    </a:t>
            </a:r>
            <a:r>
              <a:rPr lang="es-CO" sz="3900" dirty="0" smtClean="0"/>
              <a:t>Un “poder mundial” puede definirse como aquel que está por encima de todos los demás, invencible; </a:t>
            </a:r>
            <a:r>
              <a:rPr lang="es-CO" sz="3900" dirty="0" smtClean="0">
                <a:solidFill>
                  <a:srgbClr val="FF0000"/>
                </a:solidFill>
              </a:rPr>
              <a:t>no necesariamente porque gobierne a todo el mundo. </a:t>
            </a:r>
            <a:endParaRPr lang="es-CO" sz="3900" dirty="0">
              <a:solidFill>
                <a:srgbClr val="FF0000"/>
              </a:solidFill>
            </a:endParaRPr>
          </a:p>
        </p:txBody>
      </p:sp>
      <p:pic>
        <p:nvPicPr>
          <p:cNvPr id="143362" name="Picture 2" descr="http://t3.gstatic.com/images?q=tbn:ANd9GcR-dFCBKho0jRDupjfmRCI2tVSvU2cvd5zuZFFAM5Sj7UGywBf2"/>
          <p:cNvPicPr>
            <a:picLocks noChangeAspect="1" noChangeArrowheads="1"/>
          </p:cNvPicPr>
          <p:nvPr/>
        </p:nvPicPr>
        <p:blipFill>
          <a:blip r:embed="rId2" cstate="print"/>
          <a:srcRect/>
          <a:stretch>
            <a:fillRect/>
          </a:stretch>
        </p:blipFill>
        <p:spPr bwMode="auto">
          <a:xfrm>
            <a:off x="4572000" y="2132856"/>
            <a:ext cx="4320480" cy="4032448"/>
          </a:xfrm>
          <a:prstGeom prst="rect">
            <a:avLst/>
          </a:prstGeom>
          <a:noFill/>
        </p:spPr>
      </p:pic>
      <p:sp>
        <p:nvSpPr>
          <p:cNvPr id="5" name="4 Rectángulo"/>
          <p:cNvSpPr/>
          <p:nvPr/>
        </p:nvSpPr>
        <p:spPr>
          <a:xfrm>
            <a:off x="4499992" y="332656"/>
            <a:ext cx="4320480" cy="1569660"/>
          </a:xfrm>
          <a:prstGeom prst="rect">
            <a:avLst/>
          </a:prstGeom>
          <a:solidFill>
            <a:srgbClr val="FFC000"/>
          </a:solidFill>
        </p:spPr>
        <p:txBody>
          <a:bodyPr wrap="square">
            <a:spAutoFit/>
          </a:bodyPr>
          <a:lstStyle/>
          <a:p>
            <a:pPr algn="ctr"/>
            <a:r>
              <a:rPr lang="es-CO" sz="2400" b="1" dirty="0" smtClean="0"/>
              <a:t>Un ejemplo de ello es los Estados Unidos, que está por encima de todos los demás gobiernos del mundo.</a:t>
            </a:r>
            <a:endParaRPr lang="es-CO" sz="2400" b="1" dirty="0"/>
          </a:p>
        </p:txBody>
      </p:sp>
      <p:sp>
        <p:nvSpPr>
          <p:cNvPr id="6" name="5 Flecha abajo"/>
          <p:cNvSpPr/>
          <p:nvPr/>
        </p:nvSpPr>
        <p:spPr>
          <a:xfrm rot="12440603">
            <a:off x="4570101" y="3585188"/>
            <a:ext cx="390337" cy="164307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43362"/>
                                        </p:tgtEl>
                                        <p:attrNameLst>
                                          <p:attrName>style.visibility</p:attrName>
                                        </p:attrNameLst>
                                      </p:cBhvr>
                                      <p:to>
                                        <p:strVal val="visible"/>
                                      </p:to>
                                    </p:set>
                                    <p:anim to="" calcmode="lin" valueType="num">
                                      <p:cBhvr>
                                        <p:cTn id="7" dur="1" fill="hold"/>
                                        <p:tgtEl>
                                          <p:spTgt spid="14336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8229600" cy="6048672"/>
          </a:xfrm>
          <a:blipFill>
            <a:blip r:embed="rId2" cstate="print"/>
            <a:tile tx="0" ty="0" sx="100000" sy="100000" flip="none" algn="tl"/>
          </a:blipFill>
        </p:spPr>
        <p:txBody>
          <a:bodyPr>
            <a:normAutofit/>
          </a:bodyPr>
          <a:lstStyle/>
          <a:p>
            <a:pPr algn="ctr">
              <a:buNone/>
            </a:pPr>
            <a:r>
              <a:rPr lang="es-CO" dirty="0" smtClean="0"/>
              <a:t>    Estas afirmaciones superlativas (o sea,</a:t>
            </a:r>
            <a:r>
              <a:rPr lang="es-ES" dirty="0" smtClean="0"/>
              <a:t> la cualidad o modificación en grado muy alto o en el grado más alto), </a:t>
            </a:r>
            <a:r>
              <a:rPr lang="es-CO" dirty="0" smtClean="0"/>
              <a:t>eran comúnmente usadas por los reyes de la antigüedad.</a:t>
            </a:r>
          </a:p>
          <a:p>
            <a:pPr>
              <a:buNone/>
            </a:pPr>
            <a:endParaRPr lang="es-CO" dirty="0" smtClean="0"/>
          </a:p>
          <a:p>
            <a:pPr>
              <a:buNone/>
            </a:pPr>
            <a:r>
              <a:rPr lang="es-CO" dirty="0" smtClean="0"/>
              <a:t>    Por ejemplo: Ciro se denomina a sí mismo “</a:t>
            </a:r>
            <a:r>
              <a:rPr lang="es-CO" dirty="0" smtClean="0">
                <a:solidFill>
                  <a:srgbClr val="0070C0"/>
                </a:solidFill>
              </a:rPr>
              <a:t>rey del mundo... y de los cuatro bordes [o regiones de la tierra]</a:t>
            </a:r>
            <a:r>
              <a:rPr lang="es-CO" dirty="0" smtClean="0"/>
              <a:t>”. </a:t>
            </a:r>
          </a:p>
          <a:p>
            <a:pPr>
              <a:buNone/>
            </a:pPr>
            <a:endParaRPr lang="es-CO" dirty="0" smtClean="0"/>
          </a:p>
          <a:p>
            <a:pPr>
              <a:buNone/>
            </a:pPr>
            <a:r>
              <a:rPr lang="es-CO" dirty="0" smtClean="0"/>
              <a:t>    Jerjes se autodenominó: “</a:t>
            </a:r>
            <a:r>
              <a:rPr lang="es-CO" dirty="0" smtClean="0">
                <a:solidFill>
                  <a:srgbClr val="0070C0"/>
                </a:solidFill>
              </a:rPr>
              <a:t>el gran rey, el rey de reyes... el rey de este grande y vasto mundo</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 </a:t>
            </a:r>
            <a:endParaRPr lang="es-CO" dirty="0"/>
          </a:p>
        </p:txBody>
      </p:sp>
      <p:sp>
        <p:nvSpPr>
          <p:cNvPr id="3" name="2 Marcador de contenido"/>
          <p:cNvSpPr>
            <a:spLocks noGrp="1"/>
          </p:cNvSpPr>
          <p:nvPr>
            <p:ph idx="1"/>
          </p:nvPr>
        </p:nvSpPr>
        <p:spPr>
          <a:xfrm>
            <a:off x="323528" y="548680"/>
            <a:ext cx="5256584" cy="5976664"/>
          </a:xfrm>
        </p:spPr>
        <p:txBody>
          <a:bodyPr>
            <a:normAutofit fontScale="92500" lnSpcReduction="20000"/>
          </a:bodyPr>
          <a:lstStyle/>
          <a:p>
            <a:pPr algn="ctr">
              <a:buNone/>
            </a:pPr>
            <a:r>
              <a:rPr lang="es-CO" dirty="0" smtClean="0"/>
              <a:t>    Con la muerte de Alejandro el grande, que la profecía decía que era el “</a:t>
            </a:r>
            <a:r>
              <a:rPr lang="es-CO" u="sng" dirty="0" smtClean="0"/>
              <a:t>primer rey</a:t>
            </a:r>
            <a:r>
              <a:rPr lang="es-CO" dirty="0" smtClean="0"/>
              <a:t>”, ocurrida el 30 de junio de 323 a. C. </a:t>
            </a:r>
          </a:p>
          <a:p>
            <a:pPr algn="ctr">
              <a:buNone/>
            </a:pPr>
            <a:endParaRPr lang="es-CO" dirty="0" smtClean="0"/>
          </a:p>
          <a:p>
            <a:pPr algn="ctr">
              <a:buNone/>
            </a:pPr>
            <a:r>
              <a:rPr lang="es-CO" dirty="0" smtClean="0"/>
              <a:t>Cuando su reinado estaba en su mayor fuerza, el cual duró 13 años, y cuando estaba a punto de cumplir los 33 años,., fallecía en Babilonia.</a:t>
            </a:r>
          </a:p>
          <a:p>
            <a:pPr algn="ctr">
              <a:buNone/>
            </a:pPr>
            <a:endParaRPr lang="es-CO" dirty="0" smtClean="0"/>
          </a:p>
          <a:p>
            <a:pPr algn="ctr">
              <a:buNone/>
            </a:pPr>
            <a:r>
              <a:rPr lang="es-CO" dirty="0" smtClean="0"/>
              <a:t>     Por lo cual vino una repartición del reino entre cuatro de sus generales.</a:t>
            </a:r>
            <a:endParaRPr lang="es-CO" dirty="0"/>
          </a:p>
        </p:txBody>
      </p:sp>
      <p:sp>
        <p:nvSpPr>
          <p:cNvPr id="146434" name="AutoShape 2" descr="data:image/jpeg;base64,/9j/4AAQSkZJRgABAQAAAQABAAD/2wCEAAkGBhQSEBQUExQWFBUWGB4aFxcYGBwaGhseGhwZGhkYGBoYHCcgGB0jHBcaHy8gIycpLCwsGB4xNTAqNSYrLCkBCQoKDgwOGA8PGikgHx8qKSwqLCksLCksLCwsLCwsKSwpLCksKSkpKSwsLCwsLCwpKSksLCwsLCwsLCwsLCwsKf/AABEIAKAAnwMBIgACEQEDEQH/xAAcAAACAgMBAQAAAAAAAAAAAAAFBgAEAQMHAgj/xABFEAABAgMFBQQIAwYDCQEAAAABAhEAAyEEBRIxQQZRYXGBEyKRsQcyQlKhwdHwFCOSYnKCwuHxQ6KyFjM0RFNjk9LiFf/EABkBAAIDAQAAAAAAAAAAAAAAAAMEAAECBf/EACURAAICAgICAQQDAAAAAAAAAAABAhEDIRIxQVEEEyJhcTJCof/aAAwDAQACEQMRAD8A7bEiRIhCRIkSIQkabXbUSkFcxSUJGZUWH3whO2k9JCJZMuzfmrFCv/DSdW988qcdDzu8LfNnr7SdMVMXxNA+YSkUSOAHN4FLIl0a4nQ749KsiWD2KFTmDlR7iKcxiPhXeI55fvpotmMJThlJIBOAd4clKfwPwimdQNQx+cAL3ugAKLkqCcSnDn9lt2XwMRNyQ1hhBraCdq2rnTRMP4qYsEer2itQ57r79w0hfVaJmLFiKiDvNXAPzgOnOkWJVuIiKhyMUlQw2C0qSsYlFSF+qVZpI0fTWGSzX5aJLFE+akDL8xWEdCW03Qkyr1DMoODnh+n9Y2zbXjWlRUcLAAFw7liaZ5+UZcLYGeLk7s6XdvpTtMsDGtE5I95IxfqQ1Tk58Iarm9MNinHDMV2Cv2i6DyUB5gRwS0Xzgoiu47nFa6xUttpSQpgO8xDAZ0rwo9N/w2lXkw8ENn17JnpWkKSoKSciC4PIiPcfMmxG1dqs1ZUxQQG7pqlWhDGho3KO17JekaVaiJcwdlONAPYWTog6H9k76PEU1dMUnDi9DhEiRIIDJEiRIhCRIkSIQ8zJgSCSQAA5JLAAVJJOUcw2r28NoxSrOSmVkZmSpm9tUo+J4ZR7232pNoWZEpX5KD3yKdooaA6oHgTwhVUn7aATn4RtKioqVxjUZY3xutCqUpAmdiahNd5dgd+7lA1GwscbkrCOBq6kgCAtvvNH4ggkhPZqSomg1ZhqQYIpnDuVcJBJ35UeFraC2hR7Ng6PWXqTqKafMQeK4oahGlQKRLOfxjYtjVQPMfMOPF40oURkWjcm270g/CJaDHgMMnJ45R5mTDver9Y9m07g3Un4ZRhCHUHcgn+4irRRow1jdJFQTplrkQ8G51ilAFhweBKU1w51MDjNSKpDqiWwYAADQZdIyZZGVDGuZaQlPIRRtN8qSCSkU4mA07Eavo6nsX6SCkpkWxVDRE4nI6JmHyUeu8dOBj5esN4Gf6oHV9I6j6ONt1JWix2hWdJKydcuyUf9J6ahmITp8WDcfJ1CJEiQcGSEb0k7UmUgWaUfzJgdZ91G48V5cnhyt9tTJlLmLLJQkqUeArrrHCbfb1z5q5sz15isRHuj2UDgkMOnGMy9FoHWictKXJT0d/jGbLfoKQFgvvH0iW2qDANBcDh9G+kVSejQZvW8O4MBBc59IACesAknEkOMJ0atDoaxaX6tdDHmRZFTAUoBJcuBy56QpNuMqQzj6B67zWAUpGEHUElR5kwMmCGi67iWmaO0QKOQ5GYFDxjdtNhYoCQWzOoq1Bw3xt5d0M36E5o8tF//APKmYcWEtmPryjSZbCNqSZdldArBiXJlqHdxpUnMlq+GTRusVmT2Q7oc5v4RpsMggqIyDfGB87tIxLWwiJYwBL1oDv3/ANIvqutJR6ods2j1LsDzkJACvefTVQ4EAg9Yt26TgomlMxTx6RUVSsXlK3oCokue9VvCLVusQmyB2YGNu9p6ruebD4xsNnBXwYE9dPhGvtwgKw6ggnVjnyjOSapew/x8E5XLwCdnbOpCiHYk55tTNo3XjOKziJcgkGgyf474wsN3kkirhQcEc2itbL0UEGWoAl6EDNyM9HaIrnJGp43CLbO/+jHbD8ZZQmYXnSmCj7yfZXz0PEcYdI+aPRztAqyW5BTl7YGqD64G8+0OI4x9KyZoUkKBcEAgjUGoMPLTo5j9iV6UbxUJMuzoqqcpyHbuS2UfE4fjHJZ94gKwkMXapYdT8ocfSRaTMvFkn/dhKOXtK8340hDvMPNQDR2dOnI6/GFZzanQxjxpxsuXhWUps2pASVL/AC3Sa7+cGLfMARhGoZuDHLwgbYA9PGJkmXCLrZiTIUQpJOLdvf5w03bdZloSkDvqBKjx3dKDxihbZMuShCpdV0c5ueWUMNjWcKCogkgOf3hn4wvKfJNrstqmk+mAbxxAFXtpLEt9+80ULTdy7UpC0pJDd4jLjX5w1SLlK500zW7MFPJQFacyGgjOAmrSUEAS6FIam4EDLKBW60a5cdC5edhCJJxL7+Ed2lAQDQalqQmTLvKnUCGzbdz3Q835dQmrKlmobkGDUHSANknJClJCggEsrLLfWNQlXRpSBlmkKQBi7oNR96GCt12MFYbnk7tkI1XhL9h8WlPMfekXbk7k+XLOoZXXUHpBmtqSMuTaaYfs1jwrI9ojhnhPn8hAi9Za8SgNSRUUbdDL+HKwZgzPfbqQG6QHvkAFLcVfGj+EXNasr4/3TUfYHty8KCRSvzy4Qv2qeTr8YM2ouSNFZwFtEvCpjWARds7ckkqXR4TbFBJDUVR9YHqrl05iLNrmgsE7mivLTRXD5YYZjrYrN3o1WG0TBNExDhSC7jwI6ikfUPo8vUTrGlOLEZdH/ZIdBY1ydP8ACY+arsYgls1GOs+gy/MSlSsnCtzd0uk7/VUR1gym3L/DlTgktEvELmrnTU94GcvFpQKZPwaE+8khc5ISnG5SHJcjvAnugdfnDLc19FCZyFNhUo4CTVz6wbcdDq54Qu3taUJxJleuXdWZroNwgEpVKn2PYrXfQGn29u2CskrZLaO4HlFW5QqbMCB6xNG1+840TLsmZhJrmACfIQxejW7Fi8ZZUhaQEqYlJDFmDEjOsb46JliuLY3ztjVzVIligSnEoszcBTOo+Me7TZwlJRoGTn7pAFd8OcycrDShJGXR45zewUbQgpAUFkKYlg+BJr18jA/p8Ys57nzaCV72yZKssshlFQ7yuJDv5RV2OJl4isuVsQTnq6fvSMXdbhabOuzmk2UThG8DcfF4CWa0lCjLUSkhyk8dPiIxCNpo23QwX0wO8kMQdxhRnXaozHEsFw7kt1bdDEiapTY2xkVbKNk+zJw1UxzffwMJSzcXoPDHoV1WWaB3UilWDxLNOImSy7YVDmB7Q4hiYY5E4pAAS4L8PDfGi2WdC1OoDKu+N4/luOmi5YrGmyAlgFFsIy6fWFu95OFWtfnG6zX/ANgEvUeq2oApU8/KNF5WwTFYh5vrB3mjJaJ8bG45lYDt4OF05589W++MA5swrNdOkG7atkP7pb7+MCptqBeld8VE60ynMmJAoz6s/g5jxZ5jIXvOXwj0pIjMhqkh2Jp0rDC6AMoybSUyltqW8dYavRXef4eeZpchFWGrpUn+aFNCXlqAzd/AQW2GP5ygaAp/rDH9XRx8l8kdMRLWxIMsDErMKKqFWdYHW2bND4VpoPYcfzU5wL25snY2+0UA/MWfE4gcuXjG7Y21ACfLJdRlj4g5+HxhaUXTYdRfGwVbZyiarJPN4IbKWwSbQiYr1QWVTRVCYX77SuWQpJZjXUdY8yLyxSnI7xOFho+vhGop1ZhptHd6pS+4Orgwr8o51arSntMIUCEEqBHtAKOHc1D4Q02oTZqZcoKZIlJWs1dRZqn+F6Qm3jYQiaxywl/AfWNNuhdLZiVI7OemYVVJKmTRjUgctOsEbUpCl4iACNWyy+YPR3gDabSoTkUDFY1/aJ/p1goo91f7zffifGEczfBbHYxV2Vu1DmpfOtTv5fCL8pOLUnSvjpABau/z+RI+cHxNwpoMzTzfpWEpxqgsTK7CkkgB2zqW5PmYrqMtDhRwkaBX2/WPPblKEkYi5oAz1IGuTvC1tNPXKtKkvUMXpqAdNx8oNhwSyddF2ME6dIxCmLqfGtDyeNcy9pZBCUkVyAAy3037oASrUFoByINRufOMYmLwT6NPZSm07DFplYitPvQsMcWE0YsX0hk/EBWFQ+zAm+rMy8YyV5wbG/B0ZbXJFSapKQyak6xmxS6H95vFJHzjWmXhLmpixdozfQv45wVukBoCS1d8nd9mDux8pKZ80qDpSh/FQA8xAK0DDNUOJ84evRPdotNrCVJxAgpWNGSlan/Vg8Ybd1+zj5O3+GOHplusi0oWwaYKEhw4op9+QPWFG57F2cxTkEqH14b47P6S7l7exFQDqlHHlXD7Y8K/wxy1K0iaKUIDbn8f7wPImm/ySE240LV7SypBSB6zH5wKs1iMvFiZwIcJEyWJyCtgkIYlQo7dXzgSm0yzNmKVRJcJ60DUzaBt60FhJpUdNlW8ScS1g0koBpQFIqCTR9YQ9ob+TNmpKARka04HWoLO8GdrL2KpXZP6gBnKGWIs6R1foISrfbEKwhK8RTQDC1DxeK5N3RhQSey/N76E6kFusErOrDK71GDeTQLsl5SwkYqHV/Fw28/ZjNsvlKpYSlQLuTXkwDwvODlGkvIRfa7PCg6wAQ+9/GLyL2dQSKsKFtRr1DiAs23KCXfIacH+TQJRtArFw3OYpYHMvnQ8Wu1iXLQo0wkU4irFuIgHtIBNniYp0gy0k/Xq8BbdtFNmMD6o/tUiLd4XgZkgKd1dmA7AANRhBcOKeJV7ZTnbtGiSlKQoihwlvNo1C3Fu8HHCBv4tTNGe3UaUhn6V9mHMYbDaavoYLzZQWgp4UhQRb1JDM0HLlvkL7iqK048OcLzxNbQ/8XMv4SB050liOHL+kWbrRU6in35RdvaQCMXtDPiIqXbkW976RV3EYaqQPt8gdqumriOwegS5mSucRklhzWSSf0pSPCOVW6UVTQXcqOEBo+lNgbh/CWCUghlKGNfNQAAPJISOkNYrdHM+YuL/AGMK0AgggEGhB1fQxw6+9nDZrYqUTRJxyu5iKkEvni9n1TyeO5QvbZ7PKtMkKlUnynVLLs7+sgncoeBAg042hKDpnDrbccxaiUpWxqAEsK1IfFzDiLNl2HnJZSgCkB8OIV3Z6Oz1yg7Km401nzQoUKSC4IzB74rwglY70TLRhJXMIyUwHT1ucK+KDN07OczVLUmcVEOssUEsaE54myeKSbpSwz6AH/SYfreZEyYV4CknNggOd9QS8aBLkjRZ5qT8kxE6NckxQkXUgVKJhGrADzEFFWKzoWB2S8RAw4i2fvMWGYasEpkyUruS0qKiQEjG/ePqmiWoYD3yjvu5U5OetVAEgMNMuMDeTaRajasvzLmahswH70xv5okq4JesiQOan+cX17WypgCSlAdmBJBG4Dyi/LsYWh0SziHrJViB5pOREb5A3foH2ewoS3cs+Hcw88Jjbarmskx6pllmYJBTXgQ3lHkzAKdkH/i+sewv/sjwV9YlmbFuZsNJxH80NwBHwCYx/sNJ/wCoP830hkc6SR+lR+cR1D/B/wAiovky+QAl7GyBnMJ/X9BBORs9YUgdw4xUKGKh0NaZ73ggFzNJSf0fWM4pg9hA5oSPOJbZLYnXi7sUtVqcf7wNsgKQQM8uuUMd/SyVYqPmQG0yypFi13EZ01JQylzFAMgg4n9Widcg8Bjq0dGHyOlM2+i3Zc2y1JWsPLlEKW4zY0T/ABHxAVH0GIB7HbMpsVmTLDYz3phGqjoOAyHAcTByH8ceKOdny/UnZIkSJBAAk7cbJrUfxVlSDOA/MQw/MA1H7Y+IbUCE6zW+YtIUkgDLJIYjMVjs8Jm1uwYnEzbOyZma0ZJmcX9lXHI61rAZwvaCRkumKKFz1FgsE7sSflGq1WG0lJxKoxc4hlrGiVIlS1gqnlC0HvJMsukjNJGJxDTZyJiAtNQRu8c/KFntBKo5xaLOZJLYSVDuqSvLgWofpAu0KWxCgcm6P9Ybdobnkyip1rClAqQkAEDNuQxQqWyXMCmDYXoW82DvpAXHdoPF6JdlzomrJmFgKuoln5ByTDPYrtWrupnpUwyCl5ZboF2KfZEhlrmviLNhZn7ruNUtFpF42RBBSue4yLpH3ygq2gck2y3aLhnAlRnDABX1z5DKKv4FGtoSeQUflDBdm0siacOIJOmJhi8KPwjZatnZSsS0pxHPClbPyaNWZ67FxNilazv8hPzEEbHeKZYYzsaeKC45F/OKS59nSSDIW4oQZh/9Y8rt0k/8uf8AyEfyxZdJhkSZFoJwtj/Srn+1FeZs1hBJUpQGiUknwCn8IHovWUDSQAeMxXyAaDN231OmqShEnG9AAouep0GpPjEJTQDFks7sDOWolgAkOSaAAO5JybjHUdhdjhZZYXMH5pDMS+Ae6/vHUjlo537N7HiUv8RPCVWgimEd2WDmEak71mp4CGaC48ST5UCnkbVEiRIkMAiRIy0RohDESJGSIhAHf+yMi11WgBYFJgHe4A+8BuOTlmhVsuzs6w40kGZJJcKQknDvdLuHDHUP1jorxIHLGpGlJrRzq0SpNqllLpWCGcMSk/IvCjbbnskkmWuZNQdQJaWO4+rUf1jr9v2cs844loAV76e6rxTn1hZv70a9sBhnklPq9oK10xJalNUmAPE0FU17Obruu7TUzJ5/h/8AmPBs12g07fqE/OGK1eiy1pUyUy1j3gsZ9WPwigdgbck/7hSgc2U4jPBhVJeygg2EZJneCBDHde1tnUUyziToFLYeJf4wKleju2qV/wAOpI3qKW8AoQWsnoptKvXwI/jp4IBL9YtRvwYlXsLXhs9KnkFaHI1BIPItn1hbtdlkSZmD8JMWQQ35jgvk0Pt17AmWhKJk9akjJKRhA3jEXJHhB67tn5EisuWlJ95nV4mo6RqMJMHySEi7dijOAeQLOg5lRKln91KsuZA5aQ73PcMqzJaWmuqjVR5ndwFIIPGWg0caiZlNsxEjLRGghgxEjLRGiEP/2Q=="/>
          <p:cNvSpPr>
            <a:spLocks noChangeAspect="1" noChangeArrowheads="1"/>
          </p:cNvSpPr>
          <p:nvPr/>
        </p:nvSpPr>
        <p:spPr bwMode="auto">
          <a:xfrm>
            <a:off x="63500" y="-731838"/>
            <a:ext cx="1514475" cy="15240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46436" name="Picture 4" descr="http://farm4.static.flickr.com/3315/3503104305_7b26652925_o.jpg"/>
          <p:cNvPicPr>
            <a:picLocks noChangeAspect="1" noChangeArrowheads="1"/>
          </p:cNvPicPr>
          <p:nvPr/>
        </p:nvPicPr>
        <p:blipFill>
          <a:blip r:embed="rId2" cstate="print"/>
          <a:srcRect/>
          <a:stretch>
            <a:fillRect/>
          </a:stretch>
        </p:blipFill>
        <p:spPr bwMode="auto">
          <a:xfrm>
            <a:off x="5580112" y="692696"/>
            <a:ext cx="3312368" cy="56166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3" presetClass="entr" presetSubtype="0" fill="hold" nodeType="clickEffect">
                                  <p:stCondLst>
                                    <p:cond delay="0"/>
                                  </p:stCondLst>
                                  <p:childTnLst>
                                    <p:set>
                                      <p:cBhvr>
                                        <p:cTn id="12" dur="1" fill="hold">
                                          <p:stCondLst>
                                            <p:cond delay="0"/>
                                          </p:stCondLst>
                                        </p:cTn>
                                        <p:tgtEl>
                                          <p:spTgt spid="146436"/>
                                        </p:tgtEl>
                                        <p:attrNameLst>
                                          <p:attrName>style.visibility</p:attrName>
                                        </p:attrNameLst>
                                      </p:cBhvr>
                                      <p:to>
                                        <p:strVal val="visible"/>
                                      </p:to>
                                    </p:set>
                                    <p:animEffect transition="in" filter="fade">
                                      <p:cBhvr>
                                        <p:cTn id="13" dur="100"/>
                                        <p:tgtEl>
                                          <p:spTgt spid="146436"/>
                                        </p:tgtEl>
                                      </p:cBhvr>
                                    </p:animEffect>
                                    <p:anim calcmode="lin" valueType="num">
                                      <p:cBhvr>
                                        <p:cTn id="14" dur="400" fill="hold"/>
                                        <p:tgtEl>
                                          <p:spTgt spid="146436"/>
                                        </p:tgtEl>
                                        <p:attrNameLst>
                                          <p:attrName>ppt_x</p:attrName>
                                        </p:attrNameLst>
                                      </p:cBhvr>
                                      <p:tavLst>
                                        <p:tav tm="0">
                                          <p:val>
                                            <p:strVal val="#ppt_x"/>
                                          </p:val>
                                        </p:tav>
                                        <p:tav tm="100000">
                                          <p:val>
                                            <p:strVal val="#ppt_x"/>
                                          </p:val>
                                        </p:tav>
                                      </p:tavLst>
                                    </p:anim>
                                    <p:anim calcmode="lin" valueType="num">
                                      <p:cBhvr>
                                        <p:cTn id="15" dur="400" fill="hold"/>
                                        <p:tgtEl>
                                          <p:spTgt spid="146436"/>
                                        </p:tgtEl>
                                        <p:attrNameLst>
                                          <p:attrName>ppt_y</p:attrName>
                                        </p:attrNameLst>
                                      </p:cBhvr>
                                      <p:tavLst>
                                        <p:tav tm="0">
                                          <p:val>
                                            <p:strVal val="#ppt_y+0.31"/>
                                          </p:val>
                                        </p:tav>
                                        <p:tav tm="100000">
                                          <p:val>
                                            <p:strVal val="#ppt_y+0.31"/>
                                          </p:val>
                                        </p:tav>
                                      </p:tavLst>
                                    </p:anim>
                                    <p:anim calcmode="lin" valueType="num">
                                      <p:cBhvr>
                                        <p:cTn id="16" dur="600" decel="50000" fill="hold">
                                          <p:stCondLst>
                                            <p:cond delay="400"/>
                                          </p:stCondLst>
                                        </p:cTn>
                                        <p:tgtEl>
                                          <p:spTgt spid="14643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7" dur="600" decel="50000" fill="hold">
                                          <p:stCondLst>
                                            <p:cond delay="400"/>
                                          </p:stCondLst>
                                        </p:cTn>
                                        <p:tgtEl>
                                          <p:spTgt spid="14643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
                                        <p:tgtEl>
                                          <p:spTgt spid="3">
                                            <p:txEl>
                                              <p:pRg st="4" end="4"/>
                                            </p:txEl>
                                          </p:spTgt>
                                        </p:tgtEl>
                                      </p:cBhvr>
                                    </p:animEffect>
                                    <p:anim calcmode="lin" valueType="num">
                                      <p:cBhvr>
                                        <p:cTn id="28"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338936" cy="6453336"/>
          </a:xfrm>
          <a:gradFill>
            <a:gsLst>
              <a:gs pos="6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lgn="ctr">
              <a:buNone/>
            </a:pPr>
            <a:r>
              <a:rPr lang="es-CO" dirty="0" smtClean="0"/>
              <a:t>     Recordemos </a:t>
            </a:r>
            <a:r>
              <a:rPr lang="es-CO" dirty="0" smtClean="0">
                <a:solidFill>
                  <a:srgbClr val="FF0000"/>
                </a:solidFill>
              </a:rPr>
              <a:t>(Dan.8:21-22). </a:t>
            </a:r>
            <a:r>
              <a:rPr lang="es-CO" dirty="0" smtClean="0"/>
              <a:t>El macho cabrío es el rey de Grecia, y </a:t>
            </a:r>
            <a:r>
              <a:rPr lang="es-CO" u="sng" dirty="0" smtClean="0"/>
              <a:t>el cuerno grande que tenía entre sus ojos es el rey primero. (Alejandro Magno).</a:t>
            </a:r>
            <a:r>
              <a:rPr lang="es-CO" dirty="0" smtClean="0"/>
              <a:t> </a:t>
            </a:r>
          </a:p>
          <a:p>
            <a:pPr>
              <a:buNone/>
            </a:pPr>
            <a:r>
              <a:rPr lang="es-CO" dirty="0" smtClean="0"/>
              <a:t>    </a:t>
            </a:r>
          </a:p>
          <a:p>
            <a:pPr algn="ctr">
              <a:buNone/>
            </a:pPr>
            <a:r>
              <a:rPr lang="es-CO" baseline="30000" dirty="0" smtClean="0"/>
              <a:t>   22</a:t>
            </a:r>
            <a:r>
              <a:rPr lang="es-CO" dirty="0" smtClean="0"/>
              <a:t> Y en cuanto al cuerno que fue quebrado, y sucedieron cuatro en su lugar, significa que cuatro reinos se levantarán de esa nación, aunque no con la fuerza de él. </a:t>
            </a:r>
          </a:p>
          <a:p>
            <a:pPr algn="ctr">
              <a:buNone/>
            </a:pPr>
            <a:endParaRPr lang="es-CO" dirty="0" smtClean="0">
              <a:solidFill>
                <a:srgbClr val="FF0000"/>
              </a:solidFill>
            </a:endParaRPr>
          </a:p>
          <a:p>
            <a:pPr algn="ctr">
              <a:buNone/>
            </a:pPr>
            <a:endParaRPr lang="es-CO" dirty="0" smtClean="0">
              <a:solidFill>
                <a:srgbClr val="FF0000"/>
              </a:solidFill>
            </a:endParaRPr>
          </a:p>
        </p:txBody>
      </p:sp>
      <p:sp>
        <p:nvSpPr>
          <p:cNvPr id="5122" name="AutoShape 2" descr="data:image/jpeg;base64,/9j/4AAQSkZJRgABAQAAAQABAAD/2wCEAAkGBhQSERUUExQWFBUVGBgYFxgYGBsXHBoYGBoYGhcdHRwYICgfGSAjHRgUIC8gJCgqLCwsGB4xNTAqNSYsLCkBCQoKDgwOGg8PGiwkHyQtLDAsKSktLCwsLCwsLCwsKSopLCwsLCwsLCwsLCwsLCwsKSwsKSwsLCwsLCwsKSwsLP/AABEIAHEAvgMBIgACEQEDEQH/xAAcAAABBQEBAQAAAAAAAAAAAAAFAAIDBAYBBwj/xABCEAACAQIEAwUFBQUHAwUAAAABAgMAEQQSITEFQVEGEyJhcTKBkaGxFCNCwdEHM2KC8FJTcpKisuEVNPEWJIOzwv/EABsBAAMAAwEBAAAAAAAAAAAAAAIDBAABBQYH/8QALxEAAgIBAwIEBQQCAwAAAAAAAQIAAxEEEiExQQUTIjIUUWGRoUNScYEzsSMkQv/aAAwDAQACEQMRAD8AP4vjrG+SJrdSwHyAP1qmvFP7UTC3MWIp8mFnGhkB/wDjA+VRpHLHrmD63IIA05jSuMtzoes7zKCOYhxuG9vEWva2X/n51IuMLbRN55mA/wDNXMTiopMRiIo0KywalDY95FYfeIedr6jcVSmx0Uej2U9Lg+/Snu7hscfaITYRmWsMGcEkRoLqBmYi5YhVG25YgVRnxUoJAh2vclr6jfYUzGYuPEYWdI21JiG4JBL+E28myn4VHiO1cf2WHFOt++FnFwLTJZZgb/xXb+atg2bODAO3PI4j07QBCO9jdf8ACM3yO1WDx6/7vDub83bL8lFZ+XttCGOWFjZst7ErfX8her3Au0JxcyxJGFZlzgPddPxanp/4oTZcRjP4hA0g8QpHxfEX/cRD1Zvfzp79oMQN8MhHOzsD+dV+EdqS+NePD+GGDDyyu5AzStbLGSSPCtyCALab1VM7k6yleXsr/wA/G9LdrEA9XWGpUk8Yl49rQLZoZFJ00N/nYVMO0yH8Uq+ooXiFBW7TOemXKo9+luvwrmG4W7AFVzA/xq1/gSaxGucenmY5rHUw0e0cYF2dgOpU1GO1P92kr+dso/1a/KqUfCTexDemYddavRcOYAlV6+0Tfy2U07/s4wFMWGp65llO1D/jiI89T8dBT04sjkFnC+4j6UN+wYq9z3FumaW//wBVqtDgJK+INfQkKGI+JsflWtmrU5ImhZSeIXw3EcP/AH8dx1YKQPfVxOOYdR+9B6hQW+grHYzhUqI5iw7MVGmayi46gnQWvvWeeHiRuVCxg5CBa7alr2PS6N8RRGy/9uPvFsK/mTPS/wD1jh1OoYX1BKW/rlVpeOwOC6SLYb3YLYeea1q8w4ZwLHyOodlCrmZjlLAgs6AEga2yvbyWu8K4FiVifOSzMVaPPG+QLa97rcD32ole3/0AYI2E8Zm1x3bTDp0lPIKCR8Tp7xes3jO2WKZvuooo15DKXN/MkgfKiQ4RCBdHGa1vFG1r+fM21oTxFZontG+HAJPiZZM1tSPCBYcha5obPOxnOI1TX25k2G7QY86jIQbaGJV6cxY1cTimLIuzRp5KpPzYn5VUTHBjlLQFebRu+bU6+2mVbC5udqD4nH4ItaWeRiOZxGtuWqBR8qQHt7tCbZ8oQxXCpHJsyDXXK2/+ihPEsK0LK0mIkBP4RMCMvI2YC1utbhcJf2I5Gubb6XPU20qGfhveEj7vS+jOh1G4Nr/O1dl9HTj0t95ANRYDyJleJ4t2GHx2HYd6osrbgzQjLJG1txJDlNuZU0SwuITFwNi8PZFJtPCyRyNG99B4l1U7g6dOVFYOANJFJAY+6EhDRyKuiTqPA1xcWIGU6bVhcLxNuG4rv8g7uS6YmFpULONc3gGxB1B01BHOpLath25z8jKK23jdjB+U1HCMKriSDKimVGCuIsjZ1KulyCB7SC+nwod2IxwixzYWeP8A9vjfHEr5SBNvpvbMVK9dq2HDsJEO5xGHmaSBmDIS2lr6g3F9Nd9aw/7QuELBNJkZImRlnhOVs5vZj412Fzp/goBW9QUtzCBV8qs0MjxKAuSPMAwZcyjxEIhIvbUBZPeRXe0GMjTBBbd22IkyMToO7isTqPCFJCAnT2j1rg7jFxpixDO7TxiRu7PgWQGzqf5gRbprzoR2vdcLI6xMYhHFZEdc6szqjyKzHd8zbA6BBROHVe2DBrKMQB1EG9h5WZMbiDcGR44V6ZfFIy+gUQ69GFGVX/ABvsf0qPsfwRv+nwWYoZDJKwCg6s2QXv0WIW5a7UYnP2XDvKXdnOVUuFbulJs05UC5A5X53pN2mc4btGJcOR3kD8UMWKwuGiRDiHlVZiRmVEHjkUAmxbugcx5XUaE03i7QyszeHxE2C2HPy3qj2Hwmd5sc0eZfFBhAxuct276VjzY3IvzLN0rQJwuID2YwRsMo+O2lUrpC6YEU1wVznmZpcDED4VS+189jb43+FFMFJKg0fTzkzAfE6UTiwkY9oLbyUW+mtPlWBbewNNlKUHwLD9Sb89f2SqOLNzkX/MKCHhg+0faFxciOT+GRNiLEAEGtVFxPD2tnj6WuD/tojB3Tez3Z9MtYNK3TzYJtXukw3DoI8M8siYiUmb27yK4J5m1r35XvU83aFdgZLaZTdQdLEWuD9K3UkV1soUb/AIaFrw7EbCaICxuBHe//ABtTRpHH6k0Lk/bAOH43MAwSOchgu0Y0CpluPBb39dasx8bxRsBHKBYAXivpa3Siv/Q8RoWxrLoQwWJACDy15bcqvhxFEFaUuR+NioJt6Cw9K38Oe7mB5w7LMnKuNdjlGJAOu0Kgemaxt8asJDjQLafzldf8rD86LNxiL+2T7mP+0VXl4uliFjlYnpZR/qIrNtS+5/yIW5z0WLBQzn96YyNtL3t72IqX/oq9B/o/ShOM4gUXPIEiBNvHIBr0HM8tqQlnIVo0WZWBIaI510NiL3BvcU9NTUo4yf6iLdOX64+8E9sO0yLH3OExEeqi8gmMbhl3OnhLG29xXl+MwTli7yOzOcxbMGzHqbNqa0OOgizHNYG5JsNd/wCEC1VQwsRGQ38JX8tCa5otJnUNS5grh3E8VE94cTNG42s7WNtgQT9RatJgu2ck0r/ahGkkqhGmEd8xAAswXmRz0Fx5mpuGYbCYv7vuu5nUXCg6PbcoTrcakqRehfEuzj5tB3g5EEXPlb6GiZ93pMBUCnKzW9keMfYZnhcyPgJ3C97IhVY5T7DagaXsGt5Hka0va7I8UckcwJS8cmRlf7tiwUG4IGodQbcqweHxBlTLiBmLCzMbAutgAxvoJBaxO5tehkvE2w8xJIyNaOYrlYSLplLA6K9gtyCNVDaG9a8zchrmjXhg4/ubL9lvEzDPPw8sMved7CdDe1s4BsPaTK2wtkNqA9vccX75w7HvpbZdCpyXbQD2CBlGm9UMZxJsNio54WtIGUABluwJsQSLizAkHyO+lcxWJKz4YPGSI3QldBnKlW010vlsTyuazcWCw9oUsZ6RFJ9hgjSZSI8PAim3tSyKt3VQBybNme9gBfc1jOK99jsYMLHrPKx7yVGJT7PIFdbjkEB25ZQB7RqLj/al5SkyyGXFy2MZjHhiR7juwn4rk7blhrtW+7EdmBw/DZTY4iUAzNuR/ZjU9Ftqf7VNLlhlugiVTbwvUyHGYNk+6gNoYVWOPKo9lNL5uZJzEnqaji4VKw1Z9f4rfStMVrhqUszckmWLUoA4mTfghG4v8/j1p8PACADb5W/4FajNXFJpez5xmwTKNwxl1yt8f0FXI4XsLj1ub291aAi9MKDpWbBM2Zgf7Mp3H9e6umEWt+v60Xyr0roiB5f16Vm0dAYs1QAmFA2A/wAtTxwdF+FHI8LfZb+7+rVPhsJmDHYLuAuZvcBWxUWOIJ2IMwRFw8nlfnp09BUr8LDLZswB5i6/Air4nkZhHHG8aX8THwMwB1ufwD0p/EMTnfQ3A0HoPX686ps0woUE9TJ6NQL2IVfSO8z+E7G4VNe7zG1ruzPvufEdD51fXhUQAARRbQeQuTb4k1aLUiKTuMsFaDoJ4RjeKfeMCBoeZy86rrxNGNnYDprcjpZjRTt8zNjJBEhWxIO+/kL294ArPx9npDqyk/zAfqacFUL6pOzNngS9iZb5WDgMpurhrMD10Ob5VeTtdISM8Zd9Bnj0zHzUi1/Sgi8JuwUKCSbCz3vWpwHCxALMBntqLHbrrtQOyqMdZsAn6SOLGzzHKQI1vezWzXG1xsPnemcWRTczMzFbeEWW38Sg6N76JYDGQjSRgGY2A9/Xa/6UG7QwZJeo6g3+FtRS1zmH2xADsBoVuNddri1wdNjoNKUWI8SMpuVOgOu56bbU55QdLaAWJ22vf0NqgwC2kA6anny29aqHSLPXBnsf7Nex0UcIx2dZ5GuYwtmEAYnVra94L26LfTrWtU6/rXkHZzshxZJc8EMuGYE/eSfdKB/FmPjG+mVj5V65hFlWILNKJpDYs6xLENNwoUA28218hWWrkTVDYOBz9ZNalTPOkovUstj8tICuE2FIA1hmhEBauEXp9KhzNxKt7AbnQep2ruI4j3RCQ2upszkA5jz91TRyCId4x1IORRqToRfyHnQQD+v699dnQ6cEb2E8/wCJ6s58tD/MJQcZLFxK5AYWGVdBrc6DXW29TwwLYSZ17vQswJBHVbbg+VBitNyVXbpK7DnkTn0662pdowRCCcd8UmdcyNawBsVy3A36ixNWFRZFLxG4AuVPtL+o9KDFKlw+JMbK67g7dRzFav0ddoyBzN6bXW0tz0l+uE1KoibVZFW50V/CQTrbTlrvTZYrGxFiN689ZS9XuE9TVfXb7TmeHY9xmLSMzliTvlHuvq3uFqHrxNbnKLW55voBVnGxKoJfVz4jfkOnmx59KAz4nM1rBRpoAAAPPqaale6Az7Zr+zMQOfEOdFuqgaWPP60VhQOyg3N9Sd9ANB5UN7NYgNhSAB4Sb2A361JJI6nMhysuvPUdDU7+4iEOmYMxGElQYhVlyKFZ2ja9pQHUAp+HOoYHSxGU0E4xxMGVihBVrH4qCfnce4UbTPLIod9L6qutx0JOtthQ7j+Gj78JGgXkbe6/0qpHBODEOjDkGBLFdxYnXpvtWz/ZdwHv8fDn9hD3z3H4Y/Fr5ZstZ6Dh8uJxIWCNpXOgVRc+GwJ8gLjU6V6/+z7sjNgUnOI7sPKqAKrZ3UK12zsvgA9CdhTzwMxQHO0TSLjZI8Q6T3KSNqeQBJyut+WvpvVuaEqcpGvXr5jyNMxOH7+EqNZE1TqR+JfztVXh/EzZY5hdAStz7act+YBtpVltQ1VQsTgjgiQVXNobjVZyD0MtldK4Gp0seUlTuDauZq4xGDgz0IORmca1LNXGN6V6HMKOV6fGhYhRudKjqSKMklgQoXdibAe/mfKsUFmAi7CFXJ4lPiGIzubeytlX0Xn7zc++qpFHMdg4iVcsQXF7Io1PNvFawOlRKI1tli1GzM1/eRtXoPjKqwF/E8uNDdaxbse8owcOZhma0af2m00/hG5qwOGxf3rkdAgH50AxXalsUzphsM+NU3SSUssMOoKsquxGe1yPD7qc/aEYRjHiMM+FgDFUmUiWL2tM3d3aO567VHZrLm9vEtr0NC+/mHH4QTrEe8HMWsw9Rz9RVWbBSKbGNweXhP5VfU6XB0I0IOhB21G4509cUw2Zh7zQr4myjDCbfwlW5RpQh4OxF5Pul8x4j5Bdz8qvYmQMdAbAAa+Qtem777nnSy1NqdW1/wDEu0miTTcjkzwz9pXBXwuJyFi10RjsQhYtlW45kDN6npYnGMNba/mTX0d2h7KLi1OZEYAZjZ1zyOoIBaxygC5CqL9WNhlOOm7F4Xh+Ed5FOJlYplClrZ0OY5Tb92t4wTa7HQb2qvyynGOJEbQ+OesFcH7IT4PBpiZGRknMYMQvmQSg9019jewuByYVZlQDDZlXXNckbga/KsfxvtzicVJGZZPu4ipjiXwooW2Wy8zYAXJJ860eDxEjd6iKHzZGTQexKpNieVrHWor1w26WaZuMGQcKIYtIeXKsvNLmllf1A5atWjxeHeKF1R18IDOBqbE2v5C/5UH7IcK+1YuDD6nvJBn8lGr/AOkGtULnJjbWwZ6p2M4V9hwkZXwz4hVlkbmqHWNB0H4iOdxfath33exrLax1V7DQMOem2YUFxs3eOzjQE+HyUewP8tqWD4g8LXU6H2lOoYDkR9DXon0SvSEGMjmeZq8QavUGw5x0hhW2tpaucZlVioK+MKM501LAHW3Oppox3oC7NlK+j5bfWh2LxOd2bqxt9B8gKg8Prbe30nT8WtXy0+v+pLHxlwuVlSTL7JcXIHTTfyq3iUGjAWDqGt0vvTcDFGE7xBncWzZtchOxC7H1puImJJJN/M9P0pWuZM7QvMb4ZXaBvZsr8p2BFJOY5VUFmPQAVZh4YSwBPgtcOuoI9dhUXD4M5ZTsyODz3HShOJhkhPdMxK+0ACcpB5gfXzpWk0yXryeR2+kZrtbZp34HGPtCuDnWRyqRiygks7n/APOnuqbE4mNiLR5gvsgkhb8zl5+p1od2edu/CrYhh4r29gEZra1PKoDEDa5tTdaPhyPLGInw9vi1JtycSTE4u93c7DU7ABRflWd7RytisOsWGYuMRNHA8ibLG1mkN/NbD+Yij60G7U8KaSBDAoM2HlSeFQAAzIfEn8y3A8wBXNQ5fJnTtBCYXpD+E4UVVI448kaAKqiwCqNv69al4hgCTIGjzo2YEGxDKdwb9aE8H4vFikEkBvY+JLWeM81dfwkU7tBxeLDZ5Z2yjMbL+JzfRVXdifhRkZ7c5gfXIxiCuzQbDRYiGW6xYWRxG7XP3Fu8XrfKCwt5CtAuoB60D7LcNdYZHxCgS4p2mkQ2OUOAFQ+iWFvWtDGgt0pdmCxjK8hREq07LXQK7QwsyrLwea3sfNf1rL9uIJhhCiI6SkMMxFsse8hW27HwqDfZ2tbW+kk3qSDED2ZAXQgi2++h+O3vrqtr942sJy08M8o70bP0nzmezkjYlIEF7usQPIsX7u/kC4a3pW8mxncyzIoyM0UFlOhHdhkdT0N/rW7j7J4fv58RbWTMFGYghO7iy2tsVkRyDv4jUnaHg+Gx+uIiKuBpLE2VwDyN9GG2hvtUl2G4zKakdeQs8V45xLI7GPQTRiN13IykEH5Ctj+zHsyYkONkBUyRtHADoWD6SSW3CgDKvUkmjOA/ZdgI3DucRiCNlkZUT0IQXYVsOI4TvlEkY1QZWjFtANivUbC1VaPy94VmkuuNoqZgsq4PhAaMyM4VQQtgMx5b20F6kXhUWYfem19Q0Z16jQ2qhhsY8Zuh33B1DDow50Vw3FoLhnRkYWICnMrfHaunqDqQ2azxOTpvhCmLgQZa4liI43Yk5pd1UaKgtZL+dqz2a1NdySSdSxJPqdTTCaro061Lx1Mh1Gqa4jPQdJa4fjBG92uVIKuB/ZPTzBsaNQzBUXKxysTZ1AZW8mUi/qLis2GqbB40x3APhO68j7vTnvS9VpfNO9eDHaPV+T/xt7SZosHgznzgFF1ZSLcvI7A03FcShn8LjKFY2JNja1rggW66UOkxInaNI1KnLkIvoQLka8+e9Obgco/CBb+JR8Lmoa9MtQ9RwZdfq2vb0rkSkpCuGubK1wRa+huu/Xb30YlETvdJAC2oVtBc62DDShM0DL7SsttDcHQ/SoDqPhy6bVRdpkvHMl0+qs0x9PftDzYBwPEAijdmItUAkiOne2PUoVX43vQgqdLm/rT0XUA331t+VTL4ZUB6jLH8XuYjaAPpJOK9gop3714vHv3sT5Ga2ouVID7cx0qHgnY3DhxiUQd693DTSZnQsb6BjZDryF60DYdIyVREPLM3jPz0HuriKFbMFUHbRRpba19vWuaxqUkAmdVfNbDFV/Ma2Fyki9yN6corv9a612ou8tBOOZylSpVkyUHpvSu0q2esoWR9Pf8AU108qVKgbpDSOPOiHAP34/wGlSoqPesRqv8AC38TONv8frTf0pUq9ovSfPn6xUyXau0qcsVGUqVKiE0YQ7Of9zF6n/a1bCb8jSpVxPEes7nhvtMqcY/7P4fWswuwpUqq0nskmp98a9GOz/7xfWuUqdZ7TAr/AMgk7e03q31NdpUq8lZ1P8z2bdFnK6tKlS4wztcFKlWQZ//Z"/>
          <p:cNvSpPr>
            <a:spLocks noChangeAspect="1" noChangeArrowheads="1"/>
          </p:cNvSpPr>
          <p:nvPr/>
        </p:nvSpPr>
        <p:spPr bwMode="auto">
          <a:xfrm>
            <a:off x="63500" y="-319088"/>
            <a:ext cx="1114425" cy="6667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t0.gstatic.com/images?q=tbn:ANd9GcQPaWWsgeSIRVsL7UpAOpZBMvs2IsLYKMQsKDX5gd7CAc-k04uu43VOSf4"/>
          <p:cNvPicPr>
            <a:picLocks noChangeAspect="1" noChangeArrowheads="1"/>
          </p:cNvPicPr>
          <p:nvPr/>
        </p:nvPicPr>
        <p:blipFill>
          <a:blip r:embed="rId2" cstate="print"/>
          <a:srcRect/>
          <a:stretch>
            <a:fillRect/>
          </a:stretch>
        </p:blipFill>
        <p:spPr bwMode="auto">
          <a:xfrm>
            <a:off x="5868144" y="548680"/>
            <a:ext cx="3096344" cy="2304256"/>
          </a:xfrm>
          <a:prstGeom prst="rect">
            <a:avLst/>
          </a:prstGeom>
          <a:solidFill>
            <a:srgbClr val="92D050"/>
          </a:solidFill>
        </p:spPr>
      </p:pic>
      <p:sp>
        <p:nvSpPr>
          <p:cNvPr id="5126" name="AutoShape 6" descr="data:image/jpeg;base64,/9j/4AAQSkZJRgABAQAAAQABAAD/2wCEAAkGBhQSERUUExQWFBUVGBgYFxgYGBsXHBoYGBoYGhcdHRwYICgfGSAjHRgUIC8gJCgqLCwsGB4xNTAqNSYsLCkBCQoKDgwOGg8PGiwkHyQtLDAsKSktLCwsLCwsLCwsKSopLCwsLCwsLCwsLCwsLCwsKSwsKSwsLCwsLCwsKSwsLP/AABEIAHEAvgMBIgACEQEDEQH/xAAcAAABBQEBAQAAAAAAAAAAAAAFAAIDBAYBBwj/xABCEAACAQIEAwUFBQUHAwUAAAABAgMAEQQSITEFQVEGEyJhcTKBkaGxFCNCwdEHM2KC8FJTcpKisuEVNPEWJIOzwv/EABsBAAMAAwEBAAAAAAAAAAAAAAIDBAABBQYH/8QALxEAAgIBAwIEBQQCAwAAAAAAAQIAAxEEEiExQQUTIjIUUWGRoUNScYEzsSMkQv/aAAwDAQACEQMRAD8AP4vjrG+SJrdSwHyAP1qmvFP7UTC3MWIp8mFnGhkB/wDjA+VRpHLHrmD63IIA05jSuMtzoes7zKCOYhxuG9vEWva2X/n51IuMLbRN55mA/wDNXMTiopMRiIo0KywalDY95FYfeIedr6jcVSmx0Uej2U9Lg+/Snu7hscfaITYRmWsMGcEkRoLqBmYi5YhVG25YgVRnxUoJAh2vclr6jfYUzGYuPEYWdI21JiG4JBL+E28myn4VHiO1cf2WHFOt++FnFwLTJZZgb/xXb+atg2bODAO3PI4j07QBCO9jdf8ACM3yO1WDx6/7vDub83bL8lFZ+XttCGOWFjZst7ErfX8her3Au0JxcyxJGFZlzgPddPxanp/4oTZcRjP4hA0g8QpHxfEX/cRD1Zvfzp79oMQN8MhHOzsD+dV+EdqS+NePD+GGDDyyu5AzStbLGSSPCtyCALab1VM7k6yleXsr/wA/G9LdrEA9XWGpUk8Yl49rQLZoZFJ00N/nYVMO0yH8Uq+ooXiFBW7TOemXKo9+luvwrmG4W7AFVzA/xq1/gSaxGucenmY5rHUw0e0cYF2dgOpU1GO1P92kr+dso/1a/KqUfCTexDemYddavRcOYAlV6+0Tfy2U07/s4wFMWGp65llO1D/jiI89T8dBT04sjkFnC+4j6UN+wYq9z3FumaW//wBVqtDgJK+INfQkKGI+JsflWtmrU5ImhZSeIXw3EcP/AH8dx1YKQPfVxOOYdR+9B6hQW+grHYzhUqI5iw7MVGmayi46gnQWvvWeeHiRuVCxg5CBa7alr2PS6N8RRGy/9uPvFsK/mTPS/wD1jh1OoYX1BKW/rlVpeOwOC6SLYb3YLYeea1q8w4ZwLHyOodlCrmZjlLAgs6AEga2yvbyWu8K4FiVifOSzMVaPPG+QLa97rcD32ole3/0AYI2E8Zm1x3bTDp0lPIKCR8Tp7xes3jO2WKZvuooo15DKXN/MkgfKiQ4RCBdHGa1vFG1r+fM21oTxFZontG+HAJPiZZM1tSPCBYcha5obPOxnOI1TX25k2G7QY86jIQbaGJV6cxY1cTimLIuzRp5KpPzYn5VUTHBjlLQFebRu+bU6+2mVbC5udqD4nH4ItaWeRiOZxGtuWqBR8qQHt7tCbZ8oQxXCpHJsyDXXK2/+ihPEsK0LK0mIkBP4RMCMvI2YC1utbhcJf2I5Gubb6XPU20qGfhveEj7vS+jOh1G4Nr/O1dl9HTj0t95ANRYDyJleJ4t2GHx2HYd6osrbgzQjLJG1txJDlNuZU0SwuITFwNi8PZFJtPCyRyNG99B4l1U7g6dOVFYOANJFJAY+6EhDRyKuiTqPA1xcWIGU6bVhcLxNuG4rv8g7uS6YmFpULONc3gGxB1B01BHOpLath25z8jKK23jdjB+U1HCMKriSDKimVGCuIsjZ1KulyCB7SC+nwod2IxwixzYWeP8A9vjfHEr5SBNvpvbMVK9dq2HDsJEO5xGHmaSBmDIS2lr6g3F9Nd9aw/7QuELBNJkZImRlnhOVs5vZj412Fzp/goBW9QUtzCBV8qs0MjxKAuSPMAwZcyjxEIhIvbUBZPeRXe0GMjTBBbd22IkyMToO7isTqPCFJCAnT2j1rg7jFxpixDO7TxiRu7PgWQGzqf5gRbprzoR2vdcLI6xMYhHFZEdc6szqjyKzHd8zbA6BBROHVe2DBrKMQB1EG9h5WZMbiDcGR44V6ZfFIy+gUQ69GFGVX/ABvsf0qPsfwRv+nwWYoZDJKwCg6s2QXv0WIW5a7UYnP2XDvKXdnOVUuFbulJs05UC5A5X53pN2mc4btGJcOR3kD8UMWKwuGiRDiHlVZiRmVEHjkUAmxbugcx5XUaE03i7QyszeHxE2C2HPy3qj2Hwmd5sc0eZfFBhAxuct276VjzY3IvzLN0rQJwuID2YwRsMo+O2lUrpC6YEU1wVznmZpcDED4VS+189jb43+FFMFJKg0fTzkzAfE6UTiwkY9oLbyUW+mtPlWBbewNNlKUHwLD9Sb89f2SqOLNzkX/MKCHhg+0faFxciOT+GRNiLEAEGtVFxPD2tnj6WuD/tojB3Tez3Z9MtYNK3TzYJtXukw3DoI8M8siYiUmb27yK4J5m1r35XvU83aFdgZLaZTdQdLEWuD9K3UkV1soUb/AIaFrw7EbCaICxuBHe//ABtTRpHH6k0Lk/bAOH43MAwSOchgu0Y0CpluPBb39dasx8bxRsBHKBYAXivpa3Siv/Q8RoWxrLoQwWJACDy15bcqvhxFEFaUuR+NioJt6Cw9K38Oe7mB5w7LMnKuNdjlGJAOu0Kgemaxt8asJDjQLafzldf8rD86LNxiL+2T7mP+0VXl4uliFjlYnpZR/qIrNtS+5/yIW5z0WLBQzn96YyNtL3t72IqX/oq9B/o/ShOM4gUXPIEiBNvHIBr0HM8tqQlnIVo0WZWBIaI510NiL3BvcU9NTUo4yf6iLdOX64+8E9sO0yLH3OExEeqi8gmMbhl3OnhLG29xXl+MwTli7yOzOcxbMGzHqbNqa0OOgizHNYG5JsNd/wCEC1VQwsRGQ38JX8tCa5otJnUNS5grh3E8VE94cTNG42s7WNtgQT9RatJgu2ck0r/ahGkkqhGmEd8xAAswXmRz0Fx5mpuGYbCYv7vuu5nUXCg6PbcoTrcakqRehfEuzj5tB3g5EEXPlb6GiZ93pMBUCnKzW9keMfYZnhcyPgJ3C97IhVY5T7DagaXsGt5Hka0va7I8UckcwJS8cmRlf7tiwUG4IGodQbcqweHxBlTLiBmLCzMbAutgAxvoJBaxO5tehkvE2w8xJIyNaOYrlYSLplLA6K9gtyCNVDaG9a8zchrmjXhg4/ubL9lvEzDPPw8sMved7CdDe1s4BsPaTK2wtkNqA9vccX75w7HvpbZdCpyXbQD2CBlGm9UMZxJsNio54WtIGUABluwJsQSLizAkHyO+lcxWJKz4YPGSI3QldBnKlW010vlsTyuazcWCw9oUsZ6RFJ9hgjSZSI8PAim3tSyKt3VQBybNme9gBfc1jOK99jsYMLHrPKx7yVGJT7PIFdbjkEB25ZQB7RqLj/al5SkyyGXFy2MZjHhiR7juwn4rk7blhrtW+7EdmBw/DZTY4iUAzNuR/ZjU9Ftqf7VNLlhlugiVTbwvUyHGYNk+6gNoYVWOPKo9lNL5uZJzEnqaji4VKw1Z9f4rfStMVrhqUszckmWLUoA4mTfghG4v8/j1p8PACADb5W/4FajNXFJpez5xmwTKNwxl1yt8f0FXI4XsLj1ub291aAi9MKDpWbBM2Zgf7Mp3H9e6umEWt+v60Xyr0roiB5f16Vm0dAYs1QAmFA2A/wAtTxwdF+FHI8LfZb+7+rVPhsJmDHYLuAuZvcBWxUWOIJ2IMwRFw8nlfnp09BUr8LDLZswB5i6/Air4nkZhHHG8aX8THwMwB1ufwD0p/EMTnfQ3A0HoPX686ps0woUE9TJ6NQL2IVfSO8z+E7G4VNe7zG1ruzPvufEdD51fXhUQAARRbQeQuTb4k1aLUiKTuMsFaDoJ4RjeKfeMCBoeZy86rrxNGNnYDprcjpZjRTt8zNjJBEhWxIO+/kL294ArPx9npDqyk/zAfqacFUL6pOzNngS9iZb5WDgMpurhrMD10Ob5VeTtdISM8Zd9Bnj0zHzUi1/Sgi8JuwUKCSbCz3vWpwHCxALMBntqLHbrrtQOyqMdZsAn6SOLGzzHKQI1vezWzXG1xsPnemcWRTczMzFbeEWW38Sg6N76JYDGQjSRgGY2A9/Xa/6UG7QwZJeo6g3+FtRS1zmH2xADsBoVuNddri1wdNjoNKUWI8SMpuVOgOu56bbU55QdLaAWJ22vf0NqgwC2kA6anny29aqHSLPXBnsf7Nex0UcIx2dZ5GuYwtmEAYnVra94L26LfTrWtU6/rXkHZzshxZJc8EMuGYE/eSfdKB/FmPjG+mVj5V65hFlWILNKJpDYs6xLENNwoUA28218hWWrkTVDYOBz9ZNalTPOkovUstj8tICuE2FIA1hmhEBauEXp9KhzNxKt7AbnQep2ruI4j3RCQ2upszkA5jz91TRyCId4x1IORRqToRfyHnQQD+v699dnQ6cEb2E8/wCJ6s58tD/MJQcZLFxK5AYWGVdBrc6DXW29TwwLYSZ17vQswJBHVbbg+VBitNyVXbpK7DnkTn0662pdowRCCcd8UmdcyNawBsVy3A36ixNWFRZFLxG4AuVPtL+o9KDFKlw+JMbK67g7dRzFav0ddoyBzN6bXW0tz0l+uE1KoibVZFW50V/CQTrbTlrvTZYrGxFiN689ZS9XuE9TVfXb7TmeHY9xmLSMzliTvlHuvq3uFqHrxNbnKLW55voBVnGxKoJfVz4jfkOnmx59KAz4nM1rBRpoAAAPPqaale6Az7Zr+zMQOfEOdFuqgaWPP60VhQOyg3N9Sd9ANB5UN7NYgNhSAB4Sb2A361JJI6nMhysuvPUdDU7+4iEOmYMxGElQYhVlyKFZ2ja9pQHUAp+HOoYHSxGU0E4xxMGVihBVrH4qCfnce4UbTPLIod9L6qutx0JOtthQ7j+Gj78JGgXkbe6/0qpHBODEOjDkGBLFdxYnXpvtWz/ZdwHv8fDn9hD3z3H4Y/Fr5ZstZ6Dh8uJxIWCNpXOgVRc+GwJ8gLjU6V6/+z7sjNgUnOI7sPKqAKrZ3UK12zsvgA9CdhTzwMxQHO0TSLjZI8Q6T3KSNqeQBJyut+WvpvVuaEqcpGvXr5jyNMxOH7+EqNZE1TqR+JfztVXh/EzZY5hdAStz7act+YBtpVltQ1VQsTgjgiQVXNobjVZyD0MtldK4Gp0seUlTuDauZq4xGDgz0IORmca1LNXGN6V6HMKOV6fGhYhRudKjqSKMklgQoXdibAe/mfKsUFmAi7CFXJ4lPiGIzubeytlX0Xn7zc++qpFHMdg4iVcsQXF7Io1PNvFawOlRKI1tli1GzM1/eRtXoPjKqwF/E8uNDdaxbse8owcOZhma0af2m00/hG5qwOGxf3rkdAgH50AxXalsUzphsM+NU3SSUssMOoKsquxGe1yPD7qc/aEYRjHiMM+FgDFUmUiWL2tM3d3aO567VHZrLm9vEtr0NC+/mHH4QTrEe8HMWsw9Rz9RVWbBSKbGNweXhP5VfU6XB0I0IOhB21G4509cUw2Zh7zQr4myjDCbfwlW5RpQh4OxF5Pul8x4j5Bdz8qvYmQMdAbAAa+Qtem777nnSy1NqdW1/wDEu0miTTcjkzwz9pXBXwuJyFi10RjsQhYtlW45kDN6npYnGMNba/mTX0d2h7KLi1OZEYAZjZ1zyOoIBaxygC5CqL9WNhlOOm7F4Xh+Ed5FOJlYplClrZ0OY5Tb92t4wTa7HQb2qvyynGOJEbQ+OesFcH7IT4PBpiZGRknMYMQvmQSg9019jewuByYVZlQDDZlXXNckbga/KsfxvtzicVJGZZPu4ipjiXwooW2Wy8zYAXJJ860eDxEjd6iKHzZGTQexKpNieVrHWor1w26WaZuMGQcKIYtIeXKsvNLmllf1A5atWjxeHeKF1R18IDOBqbE2v5C/5UH7IcK+1YuDD6nvJBn8lGr/AOkGtULnJjbWwZ6p2M4V9hwkZXwz4hVlkbmqHWNB0H4iOdxfath33exrLax1V7DQMOem2YUFxs3eOzjQE+HyUewP8tqWD4g8LXU6H2lOoYDkR9DXon0SvSEGMjmeZq8QavUGw5x0hhW2tpaucZlVioK+MKM501LAHW3Oppox3oC7NlK+j5bfWh2LxOd2bqxt9B8gKg8Prbe30nT8WtXy0+v+pLHxlwuVlSTL7JcXIHTTfyq3iUGjAWDqGt0vvTcDFGE7xBncWzZtchOxC7H1puImJJJN/M9P0pWuZM7QvMb4ZXaBvZsr8p2BFJOY5VUFmPQAVZh4YSwBPgtcOuoI9dhUXD4M5ZTsyODz3HShOJhkhPdMxK+0ACcpB5gfXzpWk0yXryeR2+kZrtbZp34HGPtCuDnWRyqRiygks7n/APOnuqbE4mNiLR5gvsgkhb8zl5+p1od2edu/CrYhh4r29gEZra1PKoDEDa5tTdaPhyPLGInw9vi1JtycSTE4u93c7DU7ABRflWd7RytisOsWGYuMRNHA8ibLG1mkN/NbD+Yij60G7U8KaSBDAoM2HlSeFQAAzIfEn8y3A8wBXNQ5fJnTtBCYXpD+E4UVVI448kaAKqiwCqNv69al4hgCTIGjzo2YEGxDKdwb9aE8H4vFikEkBvY+JLWeM81dfwkU7tBxeLDZ5Z2yjMbL+JzfRVXdifhRkZ7c5gfXIxiCuzQbDRYiGW6xYWRxG7XP3Fu8XrfKCwt5CtAuoB60D7LcNdYZHxCgS4p2mkQ2OUOAFQ+iWFvWtDGgt0pdmCxjK8hREq07LXQK7QwsyrLwea3sfNf1rL9uIJhhCiI6SkMMxFsse8hW27HwqDfZ2tbW+kk3qSDED2ZAXQgi2++h+O3vrqtr942sJy08M8o70bP0nzmezkjYlIEF7usQPIsX7u/kC4a3pW8mxncyzIoyM0UFlOhHdhkdT0N/rW7j7J4fv58RbWTMFGYghO7iy2tsVkRyDv4jUnaHg+Gx+uIiKuBpLE2VwDyN9GG2hvtUl2G4zKakdeQs8V45xLI7GPQTRiN13IykEH5Ctj+zHsyYkONkBUyRtHADoWD6SSW3CgDKvUkmjOA/ZdgI3DucRiCNlkZUT0IQXYVsOI4TvlEkY1QZWjFtANivUbC1VaPy94VmkuuNoqZgsq4PhAaMyM4VQQtgMx5b20F6kXhUWYfem19Q0Z16jQ2qhhsY8Zuh33B1DDow50Vw3FoLhnRkYWICnMrfHaunqDqQ2azxOTpvhCmLgQZa4liI43Yk5pd1UaKgtZL+dqz2a1NdySSdSxJPqdTTCaro061Lx1Mh1Gqa4jPQdJa4fjBG92uVIKuB/ZPTzBsaNQzBUXKxysTZ1AZW8mUi/qLis2GqbB40x3APhO68j7vTnvS9VpfNO9eDHaPV+T/xt7SZosHgznzgFF1ZSLcvI7A03FcShn8LjKFY2JNja1rggW66UOkxInaNI1KnLkIvoQLka8+e9Obgco/CBb+JR8Lmoa9MtQ9RwZdfq2vb0rkSkpCuGubK1wRa+huu/Xb30YlETvdJAC2oVtBc62DDShM0DL7SsttDcHQ/SoDqPhy6bVRdpkvHMl0+qs0x9PftDzYBwPEAijdmItUAkiOne2PUoVX43vQgqdLm/rT0XUA331t+VTL4ZUB6jLH8XuYjaAPpJOK9gop3714vHv3sT5Ga2ouVID7cx0qHgnY3DhxiUQd693DTSZnQsb6BjZDryF60DYdIyVREPLM3jPz0HuriKFbMFUHbRRpba19vWuaxqUkAmdVfNbDFV/Ma2Fyki9yN6corv9a612ou8tBOOZylSpVkyUHpvSu0q2esoWR9Pf8AU108qVKgbpDSOPOiHAP34/wGlSoqPesRqv8AC38TONv8frTf0pUq9ovSfPn6xUyXau0qcsVGUqVKiE0YQ7Of9zF6n/a1bCb8jSpVxPEes7nhvtMqcY/7P4fWswuwpUqq0nskmp98a9GOz/7xfWuUqdZ7TAr/AMgk7e03q31NdpUq8lZ1P8z2bdFnK6tKlS4wztcFKlWQZ//Z"/>
          <p:cNvSpPr>
            <a:spLocks noChangeAspect="1" noChangeArrowheads="1"/>
          </p:cNvSpPr>
          <p:nvPr/>
        </p:nvSpPr>
        <p:spPr bwMode="auto">
          <a:xfrm>
            <a:off x="63500" y="-509588"/>
            <a:ext cx="1809750" cy="10763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28" name="AutoShape 8" descr="data:image/jpeg;base64,/9j/4AAQSkZJRgABAQAAAQABAAD/2wCEAAkGBhQSERUUExQWFBUVGBgYFxgYGBsXHBoYGBoYGhcdHRwYICgfGSAjHRgUIC8gJCgqLCwsGB4xNTAqNSYsLCkBCQoKDgwOGg8PGiwkHyQtLDAsKSktLCwsLCwsLCwsKSopLCwsLCwsLCwsLCwsLCwsKSwsKSwsLCwsLCwsKSwsLP/AABEIAHEAvgMBIgACEQEDEQH/xAAcAAABBQEBAQAAAAAAAAAAAAAFAAIDBAYBBwj/xABCEAACAQIEAwUFBQUHAwUAAAABAgMAEQQSITEFQVEGEyJhcTKBkaGxFCNCwdEHM2KC8FJTcpKisuEVNPEWJIOzwv/EABsBAAMAAwEBAAAAAAAAAAAAAAIDBAABBQYH/8QALxEAAgIBAwIEBQQCAwAAAAAAAQIAAxEEEiExQQUTIjIUUWGRoUNScYEzsSMkQv/aAAwDAQACEQMRAD8AP4vjrG+SJrdSwHyAP1qmvFP7UTC3MWIp8mFnGhkB/wDjA+VRpHLHrmD63IIA05jSuMtzoes7zKCOYhxuG9vEWva2X/n51IuMLbRN55mA/wDNXMTiopMRiIo0KywalDY95FYfeIedr6jcVSmx0Uej2U9Lg+/Snu7hscfaITYRmWsMGcEkRoLqBmYi5YhVG25YgVRnxUoJAh2vclr6jfYUzGYuPEYWdI21JiG4JBL+E28myn4VHiO1cf2WHFOt++FnFwLTJZZgb/xXb+atg2bODAO3PI4j07QBCO9jdf8ACM3yO1WDx6/7vDub83bL8lFZ+XttCGOWFjZst7ErfX8her3Au0JxcyxJGFZlzgPddPxanp/4oTZcRjP4hA0g8QpHxfEX/cRD1Zvfzp79oMQN8MhHOzsD+dV+EdqS+NePD+GGDDyyu5AzStbLGSSPCtyCALab1VM7k6yleXsr/wA/G9LdrEA9XWGpUk8Yl49rQLZoZFJ00N/nYVMO0yH8Uq+ooXiFBW7TOemXKo9+luvwrmG4W7AFVzA/xq1/gSaxGucenmY5rHUw0e0cYF2dgOpU1GO1P92kr+dso/1a/KqUfCTexDemYddavRcOYAlV6+0Tfy2U07/s4wFMWGp65llO1D/jiI89T8dBT04sjkFnC+4j6UN+wYq9z3FumaW//wBVqtDgJK+INfQkKGI+JsflWtmrU5ImhZSeIXw3EcP/AH8dx1YKQPfVxOOYdR+9B6hQW+grHYzhUqI5iw7MVGmayi46gnQWvvWeeHiRuVCxg5CBa7alr2PS6N8RRGy/9uPvFsK/mTPS/wD1jh1OoYX1BKW/rlVpeOwOC6SLYb3YLYeea1q8w4ZwLHyOodlCrmZjlLAgs6AEga2yvbyWu8K4FiVifOSzMVaPPG+QLa97rcD32ole3/0AYI2E8Zm1x3bTDp0lPIKCR8Tp7xes3jO2WKZvuooo15DKXN/MkgfKiQ4RCBdHGa1vFG1r+fM21oTxFZontG+HAJPiZZM1tSPCBYcha5obPOxnOI1TX25k2G7QY86jIQbaGJV6cxY1cTimLIuzRp5KpPzYn5VUTHBjlLQFebRu+bU6+2mVbC5udqD4nH4ItaWeRiOZxGtuWqBR8qQHt7tCbZ8oQxXCpHJsyDXXK2/+ihPEsK0LK0mIkBP4RMCMvI2YC1utbhcJf2I5Gubb6XPU20qGfhveEj7vS+jOh1G4Nr/O1dl9HTj0t95ANRYDyJleJ4t2GHx2HYd6osrbgzQjLJG1txJDlNuZU0SwuITFwNi8PZFJtPCyRyNG99B4l1U7g6dOVFYOANJFJAY+6EhDRyKuiTqPA1xcWIGU6bVhcLxNuG4rv8g7uS6YmFpULONc3gGxB1B01BHOpLath25z8jKK23jdjB+U1HCMKriSDKimVGCuIsjZ1KulyCB7SC+nwod2IxwixzYWeP8A9vjfHEr5SBNvpvbMVK9dq2HDsJEO5xGHmaSBmDIS2lr6g3F9Nd9aw/7QuELBNJkZImRlnhOVs5vZj412Fzp/goBW9QUtzCBV8qs0MjxKAuSPMAwZcyjxEIhIvbUBZPeRXe0GMjTBBbd22IkyMToO7isTqPCFJCAnT2j1rg7jFxpixDO7TxiRu7PgWQGzqf5gRbprzoR2vdcLI6xMYhHFZEdc6szqjyKzHd8zbA6BBROHVe2DBrKMQB1EG9h5WZMbiDcGR44V6ZfFIy+gUQ69GFGVX/ABvsf0qPsfwRv+nwWYoZDJKwCg6s2QXv0WIW5a7UYnP2XDvKXdnOVUuFbulJs05UC5A5X53pN2mc4btGJcOR3kD8UMWKwuGiRDiHlVZiRmVEHjkUAmxbugcx5XUaE03i7QyszeHxE2C2HPy3qj2Hwmd5sc0eZfFBhAxuct276VjzY3IvzLN0rQJwuID2YwRsMo+O2lUrpC6YEU1wVznmZpcDED4VS+189jb43+FFMFJKg0fTzkzAfE6UTiwkY9oLbyUW+mtPlWBbewNNlKUHwLD9Sb89f2SqOLNzkX/MKCHhg+0faFxciOT+GRNiLEAEGtVFxPD2tnj6WuD/tojB3Tez3Z9MtYNK3TzYJtXukw3DoI8M8siYiUmb27yK4J5m1r35XvU83aFdgZLaZTdQdLEWuD9K3UkV1soUb/AIaFrw7EbCaICxuBHe//ABtTRpHH6k0Lk/bAOH43MAwSOchgu0Y0CpluPBb39dasx8bxRsBHKBYAXivpa3Siv/Q8RoWxrLoQwWJACDy15bcqvhxFEFaUuR+NioJt6Cw9K38Oe7mB5w7LMnKuNdjlGJAOu0Kgemaxt8asJDjQLafzldf8rD86LNxiL+2T7mP+0VXl4uliFjlYnpZR/qIrNtS+5/yIW5z0WLBQzn96YyNtL3t72IqX/oq9B/o/ShOM4gUXPIEiBNvHIBr0HM8tqQlnIVo0WZWBIaI510NiL3BvcU9NTUo4yf6iLdOX64+8E9sO0yLH3OExEeqi8gmMbhl3OnhLG29xXl+MwTli7yOzOcxbMGzHqbNqa0OOgizHNYG5JsNd/wCEC1VQwsRGQ38JX8tCa5otJnUNS5grh3E8VE94cTNG42s7WNtgQT9RatJgu2ck0r/ahGkkqhGmEd8xAAswXmRz0Fx5mpuGYbCYv7vuu5nUXCg6PbcoTrcakqRehfEuzj5tB3g5EEXPlb6GiZ93pMBUCnKzW9keMfYZnhcyPgJ3C97IhVY5T7DagaXsGt5Hka0va7I8UckcwJS8cmRlf7tiwUG4IGodQbcqweHxBlTLiBmLCzMbAutgAxvoJBaxO5tehkvE2w8xJIyNaOYrlYSLplLA6K9gtyCNVDaG9a8zchrmjXhg4/ubL9lvEzDPPw8sMved7CdDe1s4BsPaTK2wtkNqA9vccX75w7HvpbZdCpyXbQD2CBlGm9UMZxJsNio54WtIGUABluwJsQSLizAkHyO+lcxWJKz4YPGSI3QldBnKlW010vlsTyuazcWCw9oUsZ6RFJ9hgjSZSI8PAim3tSyKt3VQBybNme9gBfc1jOK99jsYMLHrPKx7yVGJT7PIFdbjkEB25ZQB7RqLj/al5SkyyGXFy2MZjHhiR7juwn4rk7blhrtW+7EdmBw/DZTY4iUAzNuR/ZjU9Ftqf7VNLlhlugiVTbwvUyHGYNk+6gNoYVWOPKo9lNL5uZJzEnqaji4VKw1Z9f4rfStMVrhqUszckmWLUoA4mTfghG4v8/j1p8PACADb5W/4FajNXFJpez5xmwTKNwxl1yt8f0FXI4XsLj1ub291aAi9MKDpWbBM2Zgf7Mp3H9e6umEWt+v60Xyr0roiB5f16Vm0dAYs1QAmFA2A/wAtTxwdF+FHI8LfZb+7+rVPhsJmDHYLuAuZvcBWxUWOIJ2IMwRFw8nlfnp09BUr8LDLZswB5i6/Air4nkZhHHG8aX8THwMwB1ufwD0p/EMTnfQ3A0HoPX686ps0woUE9TJ6NQL2IVfSO8z+E7G4VNe7zG1ruzPvufEdD51fXhUQAARRbQeQuTb4k1aLUiKTuMsFaDoJ4RjeKfeMCBoeZy86rrxNGNnYDprcjpZjRTt8zNjJBEhWxIO+/kL294ArPx9npDqyk/zAfqacFUL6pOzNngS9iZb5WDgMpurhrMD10Ob5VeTtdISM8Zd9Bnj0zHzUi1/Sgi8JuwUKCSbCz3vWpwHCxALMBntqLHbrrtQOyqMdZsAn6SOLGzzHKQI1vezWzXG1xsPnemcWRTczMzFbeEWW38Sg6N76JYDGQjSRgGY2A9/Xa/6UG7QwZJeo6g3+FtRS1zmH2xADsBoVuNddri1wdNjoNKUWI8SMpuVOgOu56bbU55QdLaAWJ22vf0NqgwC2kA6anny29aqHSLPXBnsf7Nex0UcIx2dZ5GuYwtmEAYnVra94L26LfTrWtU6/rXkHZzshxZJc8EMuGYE/eSfdKB/FmPjG+mVj5V65hFlWILNKJpDYs6xLENNwoUA28218hWWrkTVDYOBz9ZNalTPOkovUstj8tICuE2FIA1hmhEBauEXp9KhzNxKt7AbnQep2ruI4j3RCQ2upszkA5jz91TRyCId4x1IORRqToRfyHnQQD+v699dnQ6cEb2E8/wCJ6s58tD/MJQcZLFxK5AYWGVdBrc6DXW29TwwLYSZ17vQswJBHVbbg+VBitNyVXbpK7DnkTn0662pdowRCCcd8UmdcyNawBsVy3A36ixNWFRZFLxG4AuVPtL+o9KDFKlw+JMbK67g7dRzFav0ddoyBzN6bXW0tz0l+uE1KoibVZFW50V/CQTrbTlrvTZYrGxFiN689ZS9XuE9TVfXb7TmeHY9xmLSMzliTvlHuvq3uFqHrxNbnKLW55voBVnGxKoJfVz4jfkOnmx59KAz4nM1rBRpoAAAPPqaale6Az7Zr+zMQOfEOdFuqgaWPP60VhQOyg3N9Sd9ANB5UN7NYgNhSAB4Sb2A361JJI6nMhysuvPUdDU7+4iEOmYMxGElQYhVlyKFZ2ja9pQHUAp+HOoYHSxGU0E4xxMGVihBVrH4qCfnce4UbTPLIod9L6qutx0JOtthQ7j+Gj78JGgXkbe6/0qpHBODEOjDkGBLFdxYnXpvtWz/ZdwHv8fDn9hD3z3H4Y/Fr5ZstZ6Dh8uJxIWCNpXOgVRc+GwJ8gLjU6V6/+z7sjNgUnOI7sPKqAKrZ3UK12zsvgA9CdhTzwMxQHO0TSLjZI8Q6T3KSNqeQBJyut+WvpvVuaEqcpGvXr5jyNMxOH7+EqNZE1TqR+JfztVXh/EzZY5hdAStz7act+YBtpVltQ1VQsTgjgiQVXNobjVZyD0MtldK4Gp0seUlTuDauZq4xGDgz0IORmca1LNXGN6V6HMKOV6fGhYhRudKjqSKMklgQoXdibAe/mfKsUFmAi7CFXJ4lPiGIzubeytlX0Xn7zc++qpFHMdg4iVcsQXF7Io1PNvFawOlRKI1tli1GzM1/eRtXoPjKqwF/E8uNDdaxbse8owcOZhma0af2m00/hG5qwOGxf3rkdAgH50AxXalsUzphsM+NU3SSUssMOoKsquxGe1yPD7qc/aEYRjHiMM+FgDFUmUiWL2tM3d3aO567VHZrLm9vEtr0NC+/mHH4QTrEe8HMWsw9Rz9RVWbBSKbGNweXhP5VfU6XB0I0IOhB21G4509cUw2Zh7zQr4myjDCbfwlW5RpQh4OxF5Pul8x4j5Bdz8qvYmQMdAbAAa+Qtem777nnSy1NqdW1/wDEu0miTTcjkzwz9pXBXwuJyFi10RjsQhYtlW45kDN6npYnGMNba/mTX0d2h7KLi1OZEYAZjZ1zyOoIBaxygC5CqL9WNhlOOm7F4Xh+Ed5FOJlYplClrZ0OY5Tb92t4wTa7HQb2qvyynGOJEbQ+OesFcH7IT4PBpiZGRknMYMQvmQSg9019jewuByYVZlQDDZlXXNckbga/KsfxvtzicVJGZZPu4ipjiXwooW2Wy8zYAXJJ860eDxEjd6iKHzZGTQexKpNieVrHWor1w26WaZuMGQcKIYtIeXKsvNLmllf1A5atWjxeHeKF1R18IDOBqbE2v5C/5UH7IcK+1YuDD6nvJBn8lGr/AOkGtULnJjbWwZ6p2M4V9hwkZXwz4hVlkbmqHWNB0H4iOdxfath33exrLax1V7DQMOem2YUFxs3eOzjQE+HyUewP8tqWD4g8LXU6H2lOoYDkR9DXon0SvSEGMjmeZq8QavUGw5x0hhW2tpaucZlVioK+MKM501LAHW3Oppox3oC7NlK+j5bfWh2LxOd2bqxt9B8gKg8Prbe30nT8WtXy0+v+pLHxlwuVlSTL7JcXIHTTfyq3iUGjAWDqGt0vvTcDFGE7xBncWzZtchOxC7H1puImJJJN/M9P0pWuZM7QvMb4ZXaBvZsr8p2BFJOY5VUFmPQAVZh4YSwBPgtcOuoI9dhUXD4M5ZTsyODz3HShOJhkhPdMxK+0ACcpB5gfXzpWk0yXryeR2+kZrtbZp34HGPtCuDnWRyqRiygks7n/APOnuqbE4mNiLR5gvsgkhb8zl5+p1od2edu/CrYhh4r29gEZra1PKoDEDa5tTdaPhyPLGInw9vi1JtycSTE4u93c7DU7ABRflWd7RytisOsWGYuMRNHA8ibLG1mkN/NbD+Yij60G7U8KaSBDAoM2HlSeFQAAzIfEn8y3A8wBXNQ5fJnTtBCYXpD+E4UVVI448kaAKqiwCqNv69al4hgCTIGjzo2YEGxDKdwb9aE8H4vFikEkBvY+JLWeM81dfwkU7tBxeLDZ5Z2yjMbL+JzfRVXdifhRkZ7c5gfXIxiCuzQbDRYiGW6xYWRxG7XP3Fu8XrfKCwt5CtAuoB60D7LcNdYZHxCgS4p2mkQ2OUOAFQ+iWFvWtDGgt0pdmCxjK8hREq07LXQK7QwsyrLwea3sfNf1rL9uIJhhCiI6SkMMxFsse8hW27HwqDfZ2tbW+kk3qSDED2ZAXQgi2++h+O3vrqtr942sJy08M8o70bP0nzmezkjYlIEF7usQPIsX7u/kC4a3pW8mxncyzIoyM0UFlOhHdhkdT0N/rW7j7J4fv58RbWTMFGYghO7iy2tsVkRyDv4jUnaHg+Gx+uIiKuBpLE2VwDyN9GG2hvtUl2G4zKakdeQs8V45xLI7GPQTRiN13IykEH5Ctj+zHsyYkONkBUyRtHADoWD6SSW3CgDKvUkmjOA/ZdgI3DucRiCNlkZUT0IQXYVsOI4TvlEkY1QZWjFtANivUbC1VaPy94VmkuuNoqZgsq4PhAaMyM4VQQtgMx5b20F6kXhUWYfem19Q0Z16jQ2qhhsY8Zuh33B1DDow50Vw3FoLhnRkYWICnMrfHaunqDqQ2azxOTpvhCmLgQZa4liI43Yk5pd1UaKgtZL+dqz2a1NdySSdSxJPqdTTCaro061Lx1Mh1Gqa4jPQdJa4fjBG92uVIKuB/ZPTzBsaNQzBUXKxysTZ1AZW8mUi/qLis2GqbB40x3APhO68j7vTnvS9VpfNO9eDHaPV+T/xt7SZosHgznzgFF1ZSLcvI7A03FcShn8LjKFY2JNja1rggW66UOkxInaNI1KnLkIvoQLka8+e9Obgco/CBb+JR8Lmoa9MtQ9RwZdfq2vb0rkSkpCuGubK1wRa+huu/Xb30YlETvdJAC2oVtBc62DDShM0DL7SsttDcHQ/SoDqPhy6bVRdpkvHMl0+qs0x9PftDzYBwPEAijdmItUAkiOne2PUoVX43vQgqdLm/rT0XUA331t+VTL4ZUB6jLH8XuYjaAPpJOK9gop3714vHv3sT5Ga2ouVID7cx0qHgnY3DhxiUQd693DTSZnQsb6BjZDryF60DYdIyVREPLM3jPz0HuriKFbMFUHbRRpba19vWuaxqUkAmdVfNbDFV/Ma2Fyki9yN6corv9a612ou8tBOOZylSpVkyUHpvSu0q2esoWR9Pf8AU108qVKgbpDSOPOiHAP34/wGlSoqPesRqv8AC38TONv8frTf0pUq9ovSfPn6xUyXau0qcsVGUqVKiE0YQ7Of9zF6n/a1bCb8jSpVxPEes7nhvtMqcY/7P4fWswuwpUqq0nskmp98a9GOz/7xfWuUqdZ7TAr/AMgk7e03q31NdpUq8lZ1P8z2bdFnK6tKlS4wztcFKlWQZ//Z"/>
          <p:cNvSpPr>
            <a:spLocks noChangeAspect="1" noChangeArrowheads="1"/>
          </p:cNvSpPr>
          <p:nvPr/>
        </p:nvSpPr>
        <p:spPr bwMode="auto">
          <a:xfrm>
            <a:off x="63500" y="-509588"/>
            <a:ext cx="1809750" cy="10763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130" name="AutoShape 10" descr="data:image/jpeg;base64,/9j/4AAQSkZJRgABAQAAAQABAAD/2wCEAAkGBhQSERUUExQWFBUVGBgYFxgYGBsXHBoYGBoYGhcdHRwYICgfGSAjHRgUIC8gJCgqLCwsGB4xNTAqNSYsLCkBCQoKDgwOGg8PGiwkHyQtLDAsKSktLCwsLCwsLCwsKSopLCwsLCwsLCwsLCwsLCwsKSwsKSwsLCwsLCwsKSwsLP/AABEIAHEAvgMBIgACEQEDEQH/xAAcAAABBQEBAQAAAAAAAAAAAAAFAAIDBAYBBwj/xABCEAACAQIEAwUFBQUHAwUAAAABAgMAEQQSITEFQVEGEyJhcTKBkaGxFCNCwdEHM2KC8FJTcpKisuEVNPEWJIOzwv/EABsBAAMAAwEBAAAAAAAAAAAAAAIDBAABBQYH/8QALxEAAgIBAwIEBQQCAwAAAAAAAQIAAxEEEiExQQUTIjIUUWGRoUNScYEzsSMkQv/aAAwDAQACEQMRAD8AP4vjrG+SJrdSwHyAP1qmvFP7UTC3MWIp8mFnGhkB/wDjA+VRpHLHrmD63IIA05jSuMtzoes7zKCOYhxuG9vEWva2X/n51IuMLbRN55mA/wDNXMTiopMRiIo0KywalDY95FYfeIedr6jcVSmx0Uej2U9Lg+/Snu7hscfaITYRmWsMGcEkRoLqBmYi5YhVG25YgVRnxUoJAh2vclr6jfYUzGYuPEYWdI21JiG4JBL+E28myn4VHiO1cf2WHFOt++FnFwLTJZZgb/xXb+atg2bODAO3PI4j07QBCO9jdf8ACM3yO1WDx6/7vDub83bL8lFZ+XttCGOWFjZst7ErfX8her3Au0JxcyxJGFZlzgPddPxanp/4oTZcRjP4hA0g8QpHxfEX/cRD1Zvfzp79oMQN8MhHOzsD+dV+EdqS+NePD+GGDDyyu5AzStbLGSSPCtyCALab1VM7k6yleXsr/wA/G9LdrEA9XWGpUk8Yl49rQLZoZFJ00N/nYVMO0yH8Uq+ooXiFBW7TOemXKo9+luvwrmG4W7AFVzA/xq1/gSaxGucenmY5rHUw0e0cYF2dgOpU1GO1P92kr+dso/1a/KqUfCTexDemYddavRcOYAlV6+0Tfy2U07/s4wFMWGp65llO1D/jiI89T8dBT04sjkFnC+4j6UN+wYq9z3FumaW//wBVqtDgJK+INfQkKGI+JsflWtmrU5ImhZSeIXw3EcP/AH8dx1YKQPfVxOOYdR+9B6hQW+grHYzhUqI5iw7MVGmayi46gnQWvvWeeHiRuVCxg5CBa7alr2PS6N8RRGy/9uPvFsK/mTPS/wD1jh1OoYX1BKW/rlVpeOwOC6SLYb3YLYeea1q8w4ZwLHyOodlCrmZjlLAgs6AEga2yvbyWu8K4FiVifOSzMVaPPG+QLa97rcD32ole3/0AYI2E8Zm1x3bTDp0lPIKCR8Tp7xes3jO2WKZvuooo15DKXN/MkgfKiQ4RCBdHGa1vFG1r+fM21oTxFZontG+HAJPiZZM1tSPCBYcha5obPOxnOI1TX25k2G7QY86jIQbaGJV6cxY1cTimLIuzRp5KpPzYn5VUTHBjlLQFebRu+bU6+2mVbC5udqD4nH4ItaWeRiOZxGtuWqBR8qQHt7tCbZ8oQxXCpHJsyDXXK2/+ihPEsK0LK0mIkBP4RMCMvI2YC1utbhcJf2I5Gubb6XPU20qGfhveEj7vS+jOh1G4Nr/O1dl9HTj0t95ANRYDyJleJ4t2GHx2HYd6osrbgzQjLJG1txJDlNuZU0SwuITFwNi8PZFJtPCyRyNG99B4l1U7g6dOVFYOANJFJAY+6EhDRyKuiTqPA1xcWIGU6bVhcLxNuG4rv8g7uS6YmFpULONc3gGxB1B01BHOpLath25z8jKK23jdjB+U1HCMKriSDKimVGCuIsjZ1KulyCB7SC+nwod2IxwixzYWeP8A9vjfHEr5SBNvpvbMVK9dq2HDsJEO5xGHmaSBmDIS2lr6g3F9Nd9aw/7QuELBNJkZImRlnhOVs5vZj412Fzp/goBW9QUtzCBV8qs0MjxKAuSPMAwZcyjxEIhIvbUBZPeRXe0GMjTBBbd22IkyMToO7isTqPCFJCAnT2j1rg7jFxpixDO7TxiRu7PgWQGzqf5gRbprzoR2vdcLI6xMYhHFZEdc6szqjyKzHd8zbA6BBROHVe2DBrKMQB1EG9h5WZMbiDcGR44V6ZfFIy+gUQ69GFGVX/ABvsf0qPsfwRv+nwWYoZDJKwCg6s2QXv0WIW5a7UYnP2XDvKXdnOVUuFbulJs05UC5A5X53pN2mc4btGJcOR3kD8UMWKwuGiRDiHlVZiRmVEHjkUAmxbugcx5XUaE03i7QyszeHxE2C2HPy3qj2Hwmd5sc0eZfFBhAxuct276VjzY3IvzLN0rQJwuID2YwRsMo+O2lUrpC6YEU1wVznmZpcDED4VS+189jb43+FFMFJKg0fTzkzAfE6UTiwkY9oLbyUW+mtPlWBbewNNlKUHwLD9Sb89f2SqOLNzkX/MKCHhg+0faFxciOT+GRNiLEAEGtVFxPD2tnj6WuD/tojB3Tez3Z9MtYNK3TzYJtXukw3DoI8M8siYiUmb27yK4J5m1r35XvU83aFdgZLaZTdQdLEWuD9K3UkV1soUb/AIaFrw7EbCaICxuBHe//ABtTRpHH6k0Lk/bAOH43MAwSOchgu0Y0CpluPBb39dasx8bxRsBHKBYAXivpa3Siv/Q8RoWxrLoQwWJACDy15bcqvhxFEFaUuR+NioJt6Cw9K38Oe7mB5w7LMnKuNdjlGJAOu0Kgemaxt8asJDjQLafzldf8rD86LNxiL+2T7mP+0VXl4uliFjlYnpZR/qIrNtS+5/yIW5z0WLBQzn96YyNtL3t72IqX/oq9B/o/ShOM4gUXPIEiBNvHIBr0HM8tqQlnIVo0WZWBIaI510NiL3BvcU9NTUo4yf6iLdOX64+8E9sO0yLH3OExEeqi8gmMbhl3OnhLG29xXl+MwTli7yOzOcxbMGzHqbNqa0OOgizHNYG5JsNd/wCEC1VQwsRGQ38JX8tCa5otJnUNS5grh3E8VE94cTNG42s7WNtgQT9RatJgu2ck0r/ahGkkqhGmEd8xAAswXmRz0Fx5mpuGYbCYv7vuu5nUXCg6PbcoTrcakqRehfEuzj5tB3g5EEXPlb6GiZ93pMBUCnKzW9keMfYZnhcyPgJ3C97IhVY5T7DagaXsGt5Hka0va7I8UckcwJS8cmRlf7tiwUG4IGodQbcqweHxBlTLiBmLCzMbAutgAxvoJBaxO5tehkvE2w8xJIyNaOYrlYSLplLA6K9gtyCNVDaG9a8zchrmjXhg4/ubL9lvEzDPPw8sMved7CdDe1s4BsPaTK2wtkNqA9vccX75w7HvpbZdCpyXbQD2CBlGm9UMZxJsNio54WtIGUABluwJsQSLizAkHyO+lcxWJKz4YPGSI3QldBnKlW010vlsTyuazcWCw9oUsZ6RFJ9hgjSZSI8PAim3tSyKt3VQBybNme9gBfc1jOK99jsYMLHrPKx7yVGJT7PIFdbjkEB25ZQB7RqLj/al5SkyyGXFy2MZjHhiR7juwn4rk7blhrtW+7EdmBw/DZTY4iUAzNuR/ZjU9Ftqf7VNLlhlugiVTbwvUyHGYNk+6gNoYVWOPKo9lNL5uZJzEnqaji4VKw1Z9f4rfStMVrhqUszckmWLUoA4mTfghG4v8/j1p8PACADb5W/4FajNXFJpez5xmwTKNwxl1yt8f0FXI4XsLj1ub291aAi9MKDpWbBM2Zgf7Mp3H9e6umEWt+v60Xyr0roiB5f16Vm0dAYs1QAmFA2A/wAtTxwdF+FHI8LfZb+7+rVPhsJmDHYLuAuZvcBWxUWOIJ2IMwRFw8nlfnp09BUr8LDLZswB5i6/Air4nkZhHHG8aX8THwMwB1ufwD0p/EMTnfQ3A0HoPX686ps0woUE9TJ6NQL2IVfSO8z+E7G4VNe7zG1ruzPvufEdD51fXhUQAARRbQeQuTb4k1aLUiKTuMsFaDoJ4RjeKfeMCBoeZy86rrxNGNnYDprcjpZjRTt8zNjJBEhWxIO+/kL294ArPx9npDqyk/zAfqacFUL6pOzNngS9iZb5WDgMpurhrMD10Ob5VeTtdISM8Zd9Bnj0zHzUi1/Sgi8JuwUKCSbCz3vWpwHCxALMBntqLHbrrtQOyqMdZsAn6SOLGzzHKQI1vezWzXG1xsPnemcWRTczMzFbeEWW38Sg6N76JYDGQjSRgGY2A9/Xa/6UG7QwZJeo6g3+FtRS1zmH2xADsBoVuNddri1wdNjoNKUWI8SMpuVOgOu56bbU55QdLaAWJ22vf0NqgwC2kA6anny29aqHSLPXBnsf7Nex0UcIx2dZ5GuYwtmEAYnVra94L26LfTrWtU6/rXkHZzshxZJc8EMuGYE/eSfdKB/FmPjG+mVj5V65hFlWILNKJpDYs6xLENNwoUA28218hWWrkTVDYOBz9ZNalTPOkovUstj8tICuE2FIA1hmhEBauEXp9KhzNxKt7AbnQep2ruI4j3RCQ2upszkA5jz91TRyCId4x1IORRqToRfyHnQQD+v699dnQ6cEb2E8/wCJ6s58tD/MJQcZLFxK5AYWGVdBrc6DXW29TwwLYSZ17vQswJBHVbbg+VBitNyVXbpK7DnkTn0662pdowRCCcd8UmdcyNawBsVy3A36ixNWFRZFLxG4AuVPtL+o9KDFKlw+JMbK67g7dRzFav0ddoyBzN6bXW0tz0l+uE1KoibVZFW50V/CQTrbTlrvTZYrGxFiN689ZS9XuE9TVfXb7TmeHY9xmLSMzliTvlHuvq3uFqHrxNbnKLW55voBVnGxKoJfVz4jfkOnmx59KAz4nM1rBRpoAAAPPqaale6Az7Zr+zMQOfEOdFuqgaWPP60VhQOyg3N9Sd9ANB5UN7NYgNhSAB4Sb2A361JJI6nMhysuvPUdDU7+4iEOmYMxGElQYhVlyKFZ2ja9pQHUAp+HOoYHSxGU0E4xxMGVihBVrH4qCfnce4UbTPLIod9L6qutx0JOtthQ7j+Gj78JGgXkbe6/0qpHBODEOjDkGBLFdxYnXpvtWz/ZdwHv8fDn9hD3z3H4Y/Fr5ZstZ6Dh8uJxIWCNpXOgVRc+GwJ8gLjU6V6/+z7sjNgUnOI7sPKqAKrZ3UK12zsvgA9CdhTzwMxQHO0TSLjZI8Q6T3KSNqeQBJyut+WvpvVuaEqcpGvXr5jyNMxOH7+EqNZE1TqR+JfztVXh/EzZY5hdAStz7act+YBtpVltQ1VQsTgjgiQVXNobjVZyD0MtldK4Gp0seUlTuDauZq4xGDgz0IORmca1LNXGN6V6HMKOV6fGhYhRudKjqSKMklgQoXdibAe/mfKsUFmAi7CFXJ4lPiGIzubeytlX0Xn7zc++qpFHMdg4iVcsQXF7Io1PNvFawOlRKI1tli1GzM1/eRtXoPjKqwF/E8uNDdaxbse8owcOZhma0af2m00/hG5qwOGxf3rkdAgH50AxXalsUzphsM+NU3SSUssMOoKsquxGe1yPD7qc/aEYRjHiMM+FgDFUmUiWL2tM3d3aO567VHZrLm9vEtr0NC+/mHH4QTrEe8HMWsw9Rz9RVWbBSKbGNweXhP5VfU6XB0I0IOhB21G4509cUw2Zh7zQr4myjDCbfwlW5RpQh4OxF5Pul8x4j5Bdz8qvYmQMdAbAAa+Qtem777nnSy1NqdW1/wDEu0miTTcjkzwz9pXBXwuJyFi10RjsQhYtlW45kDN6npYnGMNba/mTX0d2h7KLi1OZEYAZjZ1zyOoIBaxygC5CqL9WNhlOOm7F4Xh+Ed5FOJlYplClrZ0OY5Tb92t4wTa7HQb2qvyynGOJEbQ+OesFcH7IT4PBpiZGRknMYMQvmQSg9019jewuByYVZlQDDZlXXNckbga/KsfxvtzicVJGZZPu4ipjiXwooW2Wy8zYAXJJ860eDxEjd6iKHzZGTQexKpNieVrHWor1w26WaZuMGQcKIYtIeXKsvNLmllf1A5atWjxeHeKF1R18IDOBqbE2v5C/5UH7IcK+1YuDD6nvJBn8lGr/AOkGtULnJjbWwZ6p2M4V9hwkZXwz4hVlkbmqHWNB0H4iOdxfath33exrLax1V7DQMOem2YUFxs3eOzjQE+HyUewP8tqWD4g8LXU6H2lOoYDkR9DXon0SvSEGMjmeZq8QavUGw5x0hhW2tpaucZlVioK+MKM501LAHW3Oppox3oC7NlK+j5bfWh2LxOd2bqxt9B8gKg8Prbe30nT8WtXy0+v+pLHxlwuVlSTL7JcXIHTTfyq3iUGjAWDqGt0vvTcDFGE7xBncWzZtchOxC7H1puImJJJN/M9P0pWuZM7QvMb4ZXaBvZsr8p2BFJOY5VUFmPQAVZh4YSwBPgtcOuoI9dhUXD4M5ZTsyODz3HShOJhkhPdMxK+0ACcpB5gfXzpWk0yXryeR2+kZrtbZp34HGPtCuDnWRyqRiygks7n/APOnuqbE4mNiLR5gvsgkhb8zl5+p1od2edu/CrYhh4r29gEZra1PKoDEDa5tTdaPhyPLGInw9vi1JtycSTE4u93c7DU7ABRflWd7RytisOsWGYuMRNHA8ibLG1mkN/NbD+Yij60G7U8KaSBDAoM2HlSeFQAAzIfEn8y3A8wBXNQ5fJnTtBCYXpD+E4UVVI448kaAKqiwCqNv69al4hgCTIGjzo2YEGxDKdwb9aE8H4vFikEkBvY+JLWeM81dfwkU7tBxeLDZ5Z2yjMbL+JzfRVXdifhRkZ7c5gfXIxiCuzQbDRYiGW6xYWRxG7XP3Fu8XrfKCwt5CtAuoB60D7LcNdYZHxCgS4p2mkQ2OUOAFQ+iWFvWtDGgt0pdmCxjK8hREq07LXQK7QwsyrLwea3sfNf1rL9uIJhhCiI6SkMMxFsse8hW27HwqDfZ2tbW+kk3qSDED2ZAXQgi2++h+O3vrqtr942sJy08M8o70bP0nzmezkjYlIEF7usQPIsX7u/kC4a3pW8mxncyzIoyM0UFlOhHdhkdT0N/rW7j7J4fv58RbWTMFGYghO7iy2tsVkRyDv4jUnaHg+Gx+uIiKuBpLE2VwDyN9GG2hvtUl2G4zKakdeQs8V45xLI7GPQTRiN13IykEH5Ctj+zHsyYkONkBUyRtHADoWD6SSW3CgDKvUkmjOA/ZdgI3DucRiCNlkZUT0IQXYVsOI4TvlEkY1QZWjFtANivUbC1VaPy94VmkuuNoqZgsq4PhAaMyM4VQQtgMx5b20F6kXhUWYfem19Q0Z16jQ2qhhsY8Zuh33B1DDow50Vw3FoLhnRkYWICnMrfHaunqDqQ2azxOTpvhCmLgQZa4liI43Yk5pd1UaKgtZL+dqz2a1NdySSdSxJPqdTTCaro061Lx1Mh1Gqa4jPQdJa4fjBG92uVIKuB/ZPTzBsaNQzBUXKxysTZ1AZW8mUi/qLis2GqbB40x3APhO68j7vTnvS9VpfNO9eDHaPV+T/xt7SZosHgznzgFF1ZSLcvI7A03FcShn8LjKFY2JNja1rggW66UOkxInaNI1KnLkIvoQLka8+e9Obgco/CBb+JR8Lmoa9MtQ9RwZdfq2vb0rkSkpCuGubK1wRa+huu/Xb30YlETvdJAC2oVtBc62DDShM0DL7SsttDcHQ/SoDqPhy6bVRdpkvHMl0+qs0x9PftDzYBwPEAijdmItUAkiOne2PUoVX43vQgqdLm/rT0XUA331t+VTL4ZUB6jLH8XuYjaAPpJOK9gop3714vHv3sT5Ga2ouVID7cx0qHgnY3DhxiUQd693DTSZnQsb6BjZDryF60DYdIyVREPLM3jPz0HuriKFbMFUHbRRpba19vWuaxqUkAmdVfNbDFV/Ma2Fyki9yN6corv9a612ou8tBOOZylSpVkyUHpvSu0q2esoWR9Pf8AU108qVKgbpDSOPOiHAP34/wGlSoqPesRqv8AC38TONv8frTf0pUq9ovSfPn6xUyXau0qcsVGUqVKiE0YQ7Of9zF6n/a1bCb8jSpVxPEes7nhvtMqcY/7P4fWswuwpUqq0nskmp98a9GOz/7xfWuUqdZ7TAr/AMgk7e03q31NdpUq8lZ1P8z2bdFnK6tKlS4wztcFKlWQZ//Z"/>
          <p:cNvSpPr>
            <a:spLocks noChangeAspect="1" noChangeArrowheads="1"/>
          </p:cNvSpPr>
          <p:nvPr/>
        </p:nvSpPr>
        <p:spPr bwMode="auto">
          <a:xfrm>
            <a:off x="63500" y="-509588"/>
            <a:ext cx="1809750" cy="10763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5132" name="Picture 12" descr="http://www.cyberspaceministry.org/Lessons/Truth/Lesson34/p21.jpg"/>
          <p:cNvPicPr>
            <a:picLocks noChangeAspect="1" noChangeArrowheads="1"/>
          </p:cNvPicPr>
          <p:nvPr/>
        </p:nvPicPr>
        <p:blipFill>
          <a:blip r:embed="rId3" cstate="print"/>
          <a:srcRect/>
          <a:stretch>
            <a:fillRect/>
          </a:stretch>
        </p:blipFill>
        <p:spPr bwMode="auto">
          <a:xfrm>
            <a:off x="5940152" y="3356992"/>
            <a:ext cx="3024336"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 to="" calcmode="lin" valueType="num">
                                      <p:cBhvr>
                                        <p:cTn id="17" dur="1" fill="hold"/>
                                        <p:tgtEl>
                                          <p:spTgt spid="512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5132"/>
                                        </p:tgtEl>
                                        <p:attrNameLst>
                                          <p:attrName>style.visibility</p:attrName>
                                        </p:attrNameLst>
                                      </p:cBhvr>
                                      <p:to>
                                        <p:strVal val="visible"/>
                                      </p:to>
                                    </p:set>
                                    <p:animEffect transition="in" filter="fade">
                                      <p:cBhvr>
                                        <p:cTn id="22" dur="100"/>
                                        <p:tgtEl>
                                          <p:spTgt spid="5132"/>
                                        </p:tgtEl>
                                      </p:cBhvr>
                                    </p:animEffect>
                                    <p:anim calcmode="lin" valueType="num">
                                      <p:cBhvr>
                                        <p:cTn id="23" dur="400" fill="hold"/>
                                        <p:tgtEl>
                                          <p:spTgt spid="5132"/>
                                        </p:tgtEl>
                                        <p:attrNameLst>
                                          <p:attrName>ppt_x</p:attrName>
                                        </p:attrNameLst>
                                      </p:cBhvr>
                                      <p:tavLst>
                                        <p:tav tm="0">
                                          <p:val>
                                            <p:strVal val="#ppt_x"/>
                                          </p:val>
                                        </p:tav>
                                        <p:tav tm="100000">
                                          <p:val>
                                            <p:strVal val="#ppt_x"/>
                                          </p:val>
                                        </p:tav>
                                      </p:tavLst>
                                    </p:anim>
                                    <p:anim calcmode="lin" valueType="num">
                                      <p:cBhvr>
                                        <p:cTn id="24" dur="400" fill="hold"/>
                                        <p:tgtEl>
                                          <p:spTgt spid="5132"/>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513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513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to="" calcmode="lin" valueType="num">
                                      <p:cBhvr>
                                        <p:cTn id="31"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06090"/>
          </a:xfrm>
          <a:solidFill>
            <a:srgbClr val="FFC000"/>
          </a:solidFill>
        </p:spPr>
        <p:txBody>
          <a:bodyPr>
            <a:normAutofit fontScale="90000"/>
          </a:bodyPr>
          <a:lstStyle/>
          <a:p>
            <a:r>
              <a:rPr lang="es-CO" dirty="0" smtClean="0"/>
              <a:t>Miremos el cumplimiento profético</a:t>
            </a:r>
            <a:endParaRPr lang="es-CO" dirty="0"/>
          </a:p>
        </p:txBody>
      </p:sp>
      <p:graphicFrame>
        <p:nvGraphicFramePr>
          <p:cNvPr id="4" name="3 Marcador de contenido"/>
          <p:cNvGraphicFramePr>
            <a:graphicFrameLocks noGrp="1"/>
          </p:cNvGraphicFramePr>
          <p:nvPr>
            <p:ph idx="1"/>
          </p:nvPr>
        </p:nvGraphicFramePr>
        <p:xfrm>
          <a:off x="251520" y="1196752"/>
          <a:ext cx="8892481" cy="5400600"/>
        </p:xfrm>
        <a:graphic>
          <a:graphicData uri="http://schemas.openxmlformats.org/drawingml/2006/table">
            <a:tbl>
              <a:tblPr/>
              <a:tblGrid>
                <a:gridCol w="3205978"/>
                <a:gridCol w="5686503"/>
              </a:tblGrid>
              <a:tr h="329304">
                <a:tc>
                  <a:txBody>
                    <a:bodyPr/>
                    <a:lstStyle/>
                    <a:p>
                      <a:r>
                        <a:rPr lang="es-CO" sz="1600" dirty="0">
                          <a:solidFill>
                            <a:srgbClr val="FF0000"/>
                          </a:solidFill>
                        </a:rPr>
                        <a:t>Daniel 8:8,22</a:t>
                      </a:r>
                    </a:p>
                  </a:txBody>
                  <a:tcPr marL="13799" marR="13799" marT="13799" marB="13799" anchor="ctr">
                    <a:lnL>
                      <a:noFill/>
                    </a:lnL>
                    <a:lnR>
                      <a:noFill/>
                    </a:lnR>
                    <a:lnT>
                      <a:noFill/>
                    </a:lnT>
                    <a:lnB>
                      <a:noFill/>
                    </a:lnB>
                    <a:solidFill>
                      <a:schemeClr val="accent4">
                        <a:lumMod val="20000"/>
                        <a:lumOff val="80000"/>
                      </a:schemeClr>
                    </a:solidFill>
                  </a:tcPr>
                </a:tc>
                <a:tc>
                  <a:txBody>
                    <a:bodyPr/>
                    <a:lstStyle/>
                    <a:p>
                      <a:endParaRPr lang="es-CO" sz="1600" dirty="0"/>
                    </a:p>
                  </a:txBody>
                  <a:tcPr marL="13799" marR="13799" marT="13799" marB="13799" anchor="ctr">
                    <a:lnL>
                      <a:noFill/>
                    </a:lnL>
                    <a:lnR>
                      <a:noFill/>
                    </a:lnR>
                    <a:lnT>
                      <a:noFill/>
                    </a:lnT>
                    <a:lnB>
                      <a:noFill/>
                    </a:lnB>
                  </a:tcPr>
                </a:tc>
              </a:tr>
              <a:tr h="5071296">
                <a:tc>
                  <a:txBody>
                    <a:bodyPr/>
                    <a:lstStyle/>
                    <a:p>
                      <a:r>
                        <a:rPr lang="es-CO" sz="1600" dirty="0">
                          <a:solidFill>
                            <a:srgbClr val="FF0000"/>
                          </a:solidFill>
                        </a:rPr>
                        <a:t>E</a:t>
                      </a:r>
                      <a:r>
                        <a:rPr lang="es-CO" sz="2000" dirty="0">
                          <a:solidFill>
                            <a:srgbClr val="FF0000"/>
                          </a:solidFill>
                        </a:rPr>
                        <a:t>ntonces el macho cabrío se engrandeció sobremanera; y estando en su mayor poderío, aquel gran cuerno fue quebrado, y en su lugar crecieron otros cuatro cuernos muy visibles. (...)</a:t>
                      </a:r>
                      <a:br>
                        <a:rPr lang="es-CO" sz="2000" dirty="0">
                          <a:solidFill>
                            <a:srgbClr val="FF0000"/>
                          </a:solidFill>
                        </a:rPr>
                      </a:br>
                      <a:r>
                        <a:rPr lang="es-CO" sz="2000" dirty="0">
                          <a:solidFill>
                            <a:srgbClr val="FF0000"/>
                          </a:solidFill>
                        </a:rPr>
                        <a:t/>
                      </a:r>
                      <a:br>
                        <a:rPr lang="es-CO" sz="2000" dirty="0">
                          <a:solidFill>
                            <a:srgbClr val="FF0000"/>
                          </a:solidFill>
                        </a:rPr>
                      </a:br>
                      <a:r>
                        <a:rPr lang="es-CO" sz="2000" dirty="0">
                          <a:solidFill>
                            <a:srgbClr val="FF0000"/>
                          </a:solidFill>
                        </a:rPr>
                        <a:t>El cuerno que ha sido quebrado, y en cuyo lugar han aparecido cuatro cuernos, </a:t>
                      </a:r>
                      <a:r>
                        <a:rPr lang="es-CO" sz="2800" u="sng" dirty="0">
                          <a:solidFill>
                            <a:srgbClr val="FF0000"/>
                          </a:solidFill>
                        </a:rPr>
                        <a:t>significa que cuatro reinos se levantarán de esa nación.</a:t>
                      </a:r>
                    </a:p>
                  </a:txBody>
                  <a:tcPr marL="13799" marR="13799" marT="13799" marB="13799" anchor="ctr">
                    <a:lnL>
                      <a:noFill/>
                    </a:lnL>
                    <a:lnR>
                      <a:noFill/>
                    </a:lnR>
                    <a:lnT>
                      <a:noFill/>
                    </a:lnT>
                    <a:lnB>
                      <a:noFill/>
                    </a:lnB>
                    <a:solidFill>
                      <a:schemeClr val="accent4">
                        <a:lumMod val="20000"/>
                        <a:lumOff val="80000"/>
                      </a:schemeClr>
                    </a:solidFill>
                  </a:tcPr>
                </a:tc>
                <a:tc>
                  <a:txBody>
                    <a:bodyPr/>
                    <a:lstStyle/>
                    <a:p>
                      <a:pPr>
                        <a:buFont typeface="Arial"/>
                        <a:buNone/>
                      </a:pPr>
                      <a:r>
                        <a:rPr lang="es-CO" sz="2400" dirty="0" smtClean="0"/>
                        <a:t>Tal </a:t>
                      </a:r>
                      <a:r>
                        <a:rPr lang="es-CO" sz="2400" dirty="0"/>
                        <a:t>como lo predijo la profecía, Alejandro Magno murió en el pináculo de su fama, en el año 323 a. C., a la edad de </a:t>
                      </a:r>
                      <a:r>
                        <a:rPr lang="es-CO" sz="2400" dirty="0" smtClean="0"/>
                        <a:t>33 </a:t>
                      </a:r>
                      <a:r>
                        <a:rPr lang="es-CO" sz="2400" dirty="0"/>
                        <a:t>años, tan sólo unos pocos años después de haber conquistado el reino </a:t>
                      </a:r>
                      <a:r>
                        <a:rPr lang="es-CO" sz="2400" dirty="0" smtClean="0"/>
                        <a:t>Medo-Percia.</a:t>
                      </a:r>
                    </a:p>
                    <a:p>
                      <a:pPr>
                        <a:buFont typeface="Arial"/>
                        <a:buNone/>
                      </a:pPr>
                      <a:r>
                        <a:rPr lang="es-CO" sz="2400" dirty="0" smtClean="0"/>
                        <a:t> </a:t>
                      </a:r>
                      <a:r>
                        <a:rPr lang="es-CO" sz="2400" dirty="0"/>
                        <a:t>Le sucedieron sus cuatro generales:</a:t>
                      </a:r>
                      <a:br>
                        <a:rPr lang="es-CO" sz="2400" dirty="0"/>
                      </a:br>
                      <a:r>
                        <a:rPr lang="es-CO" sz="3600" b="1" dirty="0" smtClean="0"/>
                        <a:t>.</a:t>
                      </a:r>
                      <a:r>
                        <a:rPr lang="es-CO" sz="3600" b="1" baseline="0" dirty="0" smtClean="0"/>
                        <a:t> </a:t>
                      </a:r>
                      <a:r>
                        <a:rPr lang="es-CO" sz="2400" dirty="0" smtClean="0"/>
                        <a:t>Lisímaco</a:t>
                      </a:r>
                      <a:r>
                        <a:rPr lang="es-CO" sz="2400" dirty="0"/>
                        <a:t>;</a:t>
                      </a:r>
                    </a:p>
                    <a:p>
                      <a:pPr>
                        <a:buFont typeface="Arial"/>
                        <a:buChar char="•"/>
                      </a:pPr>
                      <a:r>
                        <a:rPr lang="es-CO" sz="2400" dirty="0" smtClean="0"/>
                        <a:t>  Casandro</a:t>
                      </a:r>
                      <a:r>
                        <a:rPr lang="es-CO" sz="2400" dirty="0"/>
                        <a:t>;</a:t>
                      </a:r>
                    </a:p>
                    <a:p>
                      <a:pPr>
                        <a:buFont typeface="Arial"/>
                        <a:buChar char="•"/>
                      </a:pPr>
                      <a:r>
                        <a:rPr lang="es-CO" sz="2400" dirty="0" smtClean="0"/>
                        <a:t>  Ptolomeo</a:t>
                      </a:r>
                      <a:r>
                        <a:rPr lang="es-CO" sz="2400" dirty="0"/>
                        <a:t>;</a:t>
                      </a:r>
                    </a:p>
                    <a:p>
                      <a:pPr>
                        <a:buFont typeface="Arial"/>
                        <a:buChar char="•"/>
                      </a:pPr>
                      <a:r>
                        <a:rPr lang="es-CO" sz="2400" dirty="0" smtClean="0"/>
                        <a:t>  Seleuco.</a:t>
                      </a:r>
                    </a:p>
                    <a:p>
                      <a:pPr>
                        <a:buFont typeface="Arial"/>
                        <a:buChar char="•"/>
                      </a:pPr>
                      <a:r>
                        <a:rPr lang="es-CO" sz="2400" dirty="0" smtClean="0"/>
                        <a:t>   Ahora comprendemos el significado de los cuatro cuernos.</a:t>
                      </a:r>
                      <a:endParaRPr lang="es-CO" sz="2400" dirty="0"/>
                    </a:p>
                    <a:p>
                      <a:endParaRPr lang="es-CO" sz="2400" dirty="0"/>
                    </a:p>
                  </a:txBody>
                  <a:tcPr marL="13799" marR="13799" marT="13799" marB="13799" anchor="ctr">
                    <a:lnL>
                      <a:noFill/>
                    </a:lnL>
                    <a:lnR>
                      <a:noFill/>
                    </a:lnR>
                    <a:lnT>
                      <a:noFill/>
                    </a:lnT>
                    <a:lnB>
                      <a:noFill/>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to="" calcmode="lin" valueType="num">
                                      <p:cBhvr>
                                        <p:cTn id="16"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b="1" dirty="0" smtClean="0">
                <a:solidFill>
                  <a:srgbClr val="FFFF00"/>
                </a:solidFill>
              </a:rPr>
              <a:t>El imperio griego fue dividido por los cuatro generales en cuatro imperios</a:t>
            </a:r>
            <a:endParaRPr lang="es-CO" b="1" dirty="0">
              <a:solidFill>
                <a:srgbClr val="FFFF00"/>
              </a:solidFill>
            </a:endParaRPr>
          </a:p>
        </p:txBody>
      </p:sp>
      <p:sp>
        <p:nvSpPr>
          <p:cNvPr id="3" name="2 Marcador de contenido"/>
          <p:cNvSpPr>
            <a:spLocks noGrp="1"/>
          </p:cNvSpPr>
          <p:nvPr>
            <p:ph idx="1"/>
          </p:nvPr>
        </p:nvSpPr>
        <p:spPr/>
        <p:txBody>
          <a:bodyPr/>
          <a:lstStyle/>
          <a:p>
            <a:endParaRPr lang="es-CO" dirty="0"/>
          </a:p>
        </p:txBody>
      </p:sp>
      <p:pic>
        <p:nvPicPr>
          <p:cNvPr id="4" name="3 Imagen" descr="Sin título.png"/>
          <p:cNvPicPr>
            <a:picLocks noChangeAspect="1"/>
          </p:cNvPicPr>
          <p:nvPr/>
        </p:nvPicPr>
        <p:blipFill>
          <a:blip r:embed="rId2" cstate="print"/>
          <a:stretch>
            <a:fillRect/>
          </a:stretch>
        </p:blipFill>
        <p:spPr>
          <a:xfrm>
            <a:off x="395536" y="1556792"/>
            <a:ext cx="8280920" cy="48965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blipFill>
            <a:blip r:embed="rId2" cstate="print"/>
            <a:tile tx="0" ty="0" sx="100000" sy="100000" flip="none" algn="tl"/>
          </a:blipFill>
        </p:spPr>
        <p:txBody>
          <a:bodyPr/>
          <a:lstStyle/>
          <a:p>
            <a:pPr>
              <a:buNone/>
            </a:pPr>
            <a:r>
              <a:rPr lang="es-CO" dirty="0" smtClean="0"/>
              <a:t>   </a:t>
            </a:r>
          </a:p>
          <a:p>
            <a:pPr>
              <a:buNone/>
            </a:pPr>
            <a:endParaRPr lang="es-CO" dirty="0" smtClean="0"/>
          </a:p>
          <a:p>
            <a:pPr algn="ctr">
              <a:buNone/>
            </a:pPr>
            <a:r>
              <a:rPr lang="es-CO" dirty="0" smtClean="0"/>
              <a:t> A partir del momento en que Grecia venció a Medo Percia, el Imperio Griego continuó creciendo por un tiempo en riqueza, poder y tamaño, pero como Babilonia y Medo Percia, también entró en decadencia, como lo vimos anteriormente. </a:t>
            </a:r>
            <a:endParaRPr lang="es-CO"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fluidodeconciencia.files.wordpress.com/2009/02/statue.gif?w=500"/>
          <p:cNvPicPr>
            <a:picLocks noChangeAspect="1" noChangeArrowheads="1"/>
          </p:cNvPicPr>
          <p:nvPr/>
        </p:nvPicPr>
        <p:blipFill>
          <a:blip r:embed="rId2" cstate="print"/>
          <a:srcRect/>
          <a:stretch>
            <a:fillRect/>
          </a:stretch>
        </p:blipFill>
        <p:spPr bwMode="auto">
          <a:xfrm>
            <a:off x="7596336" y="521296"/>
            <a:ext cx="1296144" cy="6336704"/>
          </a:xfrm>
          <a:prstGeom prst="rect">
            <a:avLst/>
          </a:prstGeom>
          <a:solidFill>
            <a:srgbClr val="FF0000"/>
          </a:solidFill>
        </p:spPr>
      </p:pic>
      <p:sp>
        <p:nvSpPr>
          <p:cNvPr id="5" name="4 Rectángulo"/>
          <p:cNvSpPr/>
          <p:nvPr/>
        </p:nvSpPr>
        <p:spPr>
          <a:xfrm>
            <a:off x="251520" y="332656"/>
            <a:ext cx="2808312" cy="6186309"/>
          </a:xfrm>
          <a:prstGeom prst="rect">
            <a:avLst/>
          </a:prstGeom>
          <a:solidFill>
            <a:srgbClr val="FF0000"/>
          </a:solidFill>
        </p:spPr>
        <p:txBody>
          <a:bodyPr wrap="square">
            <a:spAutoFit/>
          </a:bodyPr>
          <a:lstStyle/>
          <a:p>
            <a:pPr algn="ctr"/>
            <a:r>
              <a:rPr lang="es-CO" sz="3600" dirty="0" smtClean="0"/>
              <a:t>Hasta ahora la Biblia nos ha enseñado el significado y el cumplimiento asombroso de tres partes de la imagen. Veamos el siguiente.</a:t>
            </a:r>
            <a:endParaRPr lang="es-CO" sz="3600" dirty="0"/>
          </a:p>
        </p:txBody>
      </p:sp>
      <p:sp>
        <p:nvSpPr>
          <p:cNvPr id="6" name="5 Rectángulo"/>
          <p:cNvSpPr/>
          <p:nvPr/>
        </p:nvSpPr>
        <p:spPr>
          <a:xfrm>
            <a:off x="3203848" y="836712"/>
            <a:ext cx="4320479" cy="461665"/>
          </a:xfrm>
          <a:prstGeom prst="rect">
            <a:avLst/>
          </a:prstGeom>
          <a:solidFill>
            <a:srgbClr val="002060"/>
          </a:solidFill>
        </p:spPr>
        <p:txBody>
          <a:bodyPr wrap="square">
            <a:spAutoFit/>
          </a:bodyPr>
          <a:lstStyle/>
          <a:p>
            <a:pPr algn="ctr"/>
            <a:r>
              <a:rPr lang="es-CO" sz="2400" b="1" dirty="0" smtClean="0">
                <a:solidFill>
                  <a:srgbClr val="FFFF00"/>
                </a:solidFill>
              </a:rPr>
              <a:t>Oro, Babilonia: 605-562 a. C</a:t>
            </a:r>
            <a:endParaRPr lang="es-CO" sz="2400" b="1" dirty="0">
              <a:solidFill>
                <a:srgbClr val="FFFF00"/>
              </a:solidFill>
            </a:endParaRPr>
          </a:p>
        </p:txBody>
      </p:sp>
      <p:sp>
        <p:nvSpPr>
          <p:cNvPr id="7" name="6 Rectángulo"/>
          <p:cNvSpPr/>
          <p:nvPr/>
        </p:nvSpPr>
        <p:spPr>
          <a:xfrm>
            <a:off x="3131840" y="1772816"/>
            <a:ext cx="4320480" cy="461665"/>
          </a:xfrm>
          <a:prstGeom prst="rect">
            <a:avLst/>
          </a:prstGeom>
          <a:solidFill>
            <a:srgbClr val="002060"/>
          </a:solidFill>
        </p:spPr>
        <p:txBody>
          <a:bodyPr wrap="square">
            <a:spAutoFit/>
          </a:bodyPr>
          <a:lstStyle/>
          <a:p>
            <a:pPr algn="ctr"/>
            <a:r>
              <a:rPr lang="es-CO" sz="2400" b="1" dirty="0" smtClean="0">
                <a:solidFill>
                  <a:srgbClr val="FFFF00"/>
                </a:solidFill>
              </a:rPr>
              <a:t>Plata, Medo percia: 539-331 a. C</a:t>
            </a:r>
            <a:endParaRPr lang="es-CO" sz="2400" b="1" dirty="0">
              <a:solidFill>
                <a:srgbClr val="FFFF00"/>
              </a:solidFill>
            </a:endParaRPr>
          </a:p>
        </p:txBody>
      </p:sp>
      <p:sp>
        <p:nvSpPr>
          <p:cNvPr id="8" name="7 Rectángulo"/>
          <p:cNvSpPr/>
          <p:nvPr/>
        </p:nvSpPr>
        <p:spPr>
          <a:xfrm>
            <a:off x="3203848" y="2924944"/>
            <a:ext cx="4248472" cy="461665"/>
          </a:xfrm>
          <a:prstGeom prst="rect">
            <a:avLst/>
          </a:prstGeom>
          <a:solidFill>
            <a:srgbClr val="002060"/>
          </a:solidFill>
        </p:spPr>
        <p:txBody>
          <a:bodyPr wrap="square">
            <a:spAutoFit/>
          </a:bodyPr>
          <a:lstStyle/>
          <a:p>
            <a:r>
              <a:rPr lang="es-CO" sz="2400" b="1" dirty="0" smtClean="0">
                <a:solidFill>
                  <a:srgbClr val="FFFF00"/>
                </a:solidFill>
              </a:rPr>
              <a:t>Bronce, Grecia: 331-168 a. C</a:t>
            </a:r>
            <a:endParaRPr lang="es-CO" sz="2400" b="1" dirty="0">
              <a:solidFill>
                <a:srgbClr val="FFFF00"/>
              </a:solidFill>
            </a:endParaRPr>
          </a:p>
        </p:txBody>
      </p:sp>
      <p:sp>
        <p:nvSpPr>
          <p:cNvPr id="9" name="8 Rectángulo"/>
          <p:cNvSpPr/>
          <p:nvPr/>
        </p:nvSpPr>
        <p:spPr>
          <a:xfrm>
            <a:off x="3131840" y="4365104"/>
            <a:ext cx="4032448" cy="1384995"/>
          </a:xfrm>
          <a:prstGeom prst="rect">
            <a:avLst/>
          </a:prstGeom>
          <a:solidFill>
            <a:srgbClr val="FFFF00"/>
          </a:solidFill>
        </p:spPr>
        <p:txBody>
          <a:bodyPr wrap="square">
            <a:spAutoFit/>
          </a:bodyPr>
          <a:lstStyle/>
          <a:p>
            <a:pPr algn="ctr"/>
            <a:r>
              <a:rPr lang="es-CO" sz="2800" dirty="0" smtClean="0"/>
              <a:t>Recordemos que la imagen constaba de cinco partes, nos faltan dos.</a:t>
            </a:r>
            <a:endParaRPr lang="es-CO"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4)">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1218</Words>
  <Application>Microsoft Office PowerPoint</Application>
  <PresentationFormat>Presentación en pantalla (4:3)</PresentationFormat>
  <Paragraphs>81</Paragraphs>
  <Slides>23</Slides>
  <Notes>1</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Diapositiva 1</vt:lpstr>
      <vt:lpstr>Vientre y muslos de bronce </vt:lpstr>
      <vt:lpstr>Diapositiva 3</vt:lpstr>
      <vt:lpstr>Diapositiva 4</vt:lpstr>
      <vt:lpstr>¿Qué representan estas dos bestias?</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 </vt:lpstr>
      <vt:lpstr>Diapositiva 19</vt:lpstr>
      <vt:lpstr>Miremos el cumplimiento profético</vt:lpstr>
      <vt:lpstr>El imperio griego fue dividido por los cuatro generales en cuatro imperios</vt:lpstr>
      <vt:lpstr>Diapositiva 22</vt:lpstr>
      <vt:lpstr>Diapositiva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1</cp:revision>
  <dcterms:created xsi:type="dcterms:W3CDTF">2012-04-17T00:59:50Z</dcterms:created>
  <dcterms:modified xsi:type="dcterms:W3CDTF">2012-04-17T01:10:24Z</dcterms:modified>
</cp:coreProperties>
</file>